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8" r:id="rId2"/>
    <p:sldId id="291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3" r:id="rId31"/>
    <p:sldId id="295" r:id="rId32"/>
    <p:sldId id="281" r:id="rId3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9F92-5C94-4EAA-A7C0-3BEB39F234D1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E367-8779-464D-885C-C6D5D14776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E367-8779-464D-885C-C6D5D147762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49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E367-8779-464D-885C-C6D5D147762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49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9765" y="1175461"/>
            <a:ext cx="5427980" cy="662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F38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aumovirin2009@yandex.ru" TargetMode="External"/><Relationship Id="rId2" Type="http://schemas.openxmlformats.org/officeDocument/2006/relationships/hyperlink" Target="mailto:alena48rus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4200" y="2935069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693319"/>
          </a:xfrm>
        </p:spPr>
        <p:txBody>
          <a:bodyPr/>
          <a:lstStyle/>
          <a:p>
            <a:r>
              <a:rPr lang="ru-RU" sz="4000" b="1" dirty="0" smtClean="0"/>
              <a:t>РАЗРАБОТКА </a:t>
            </a:r>
            <a:r>
              <a:rPr lang="ru-RU" sz="4000" b="1" dirty="0"/>
              <a:t>И </a:t>
            </a:r>
            <a:r>
              <a:rPr lang="ru-RU" sz="4000" b="1" dirty="0" smtClean="0"/>
              <a:t>ВНЕДРЕНИЕ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СИСТЕМЫ (ЦЕЛЕВОЙ МОДЕЛИ) НАСТАВНИЧЕСТВА</a:t>
            </a:r>
            <a:br>
              <a:rPr lang="ru-RU" sz="4000" b="1" dirty="0"/>
            </a:br>
            <a:r>
              <a:rPr lang="ru-RU" sz="4000" b="1" dirty="0"/>
              <a:t>ПЕДАГОГИЧЕСКИХ РАБОТНИКОВ</a:t>
            </a:r>
            <a:br>
              <a:rPr lang="ru-RU" sz="4000" b="1" dirty="0"/>
            </a:br>
            <a:r>
              <a:rPr lang="ru-RU" sz="4000" b="1" dirty="0"/>
              <a:t>В ОБРАЗОВАТЕЛЬНЫХ </a:t>
            </a:r>
            <a:r>
              <a:rPr lang="ru-RU" sz="4000" b="1" dirty="0" smtClean="0"/>
              <a:t>ОРГАНИЗАЦИЯХ: </a:t>
            </a:r>
            <a:r>
              <a:rPr lang="ru-RU" sz="4000" b="1" dirty="0" smtClean="0">
                <a:solidFill>
                  <a:srgbClr val="0070C0"/>
                </a:solidFill>
              </a:rPr>
              <a:t>МОНИТОРИНГ ДЕЯТЕЛЬНОСТИ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s://iom48.ru/wp-content/themes/generic/src/logo_old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5533"/>
            <a:ext cx="1413078" cy="5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4600" y="228600"/>
            <a:ext cx="1610069" cy="6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10308235" cy="861774"/>
          </a:xfrm>
        </p:spPr>
        <p:txBody>
          <a:bodyPr/>
          <a:lstStyle/>
          <a:p>
            <a:r>
              <a:rPr lang="ru-RU" sz="2800" b="1" dirty="0" smtClean="0"/>
              <a:t>АЛГОРИТМ РАЗРАБОТКИ </a:t>
            </a:r>
            <a:br>
              <a:rPr lang="ru-RU" sz="2800" b="1" dirty="0" smtClean="0"/>
            </a:br>
            <a:r>
              <a:rPr lang="ru-RU" sz="2800" b="1" dirty="0" smtClean="0"/>
              <a:t>ИНДИВИДУАЛЬНОГО ОБРАЗОВАТЕЛЬНОГО МАРШРУТА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10972800" cy="2954655"/>
          </a:xfrm>
        </p:spPr>
        <p:txBody>
          <a:bodyPr/>
          <a:lstStyle/>
          <a:p>
            <a:r>
              <a:rPr lang="ru-RU" sz="2400" dirty="0" smtClean="0"/>
              <a:t>1. Самоопределение </a:t>
            </a:r>
            <a:r>
              <a:rPr lang="ru-RU" sz="2400" dirty="0"/>
              <a:t>(</a:t>
            </a:r>
            <a:r>
              <a:rPr lang="ru-RU" sz="2400" dirty="0" err="1">
                <a:solidFill>
                  <a:srgbClr val="0070C0"/>
                </a:solidFill>
              </a:rPr>
              <a:t>саморефлексия</a:t>
            </a:r>
            <a:r>
              <a:rPr lang="ru-RU" sz="2400" dirty="0"/>
              <a:t>) педагога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Диагностика (самодиагностика) </a:t>
            </a:r>
            <a:r>
              <a:rPr lang="ru-RU" sz="2400" dirty="0">
                <a:solidFill>
                  <a:srgbClr val="0070C0"/>
                </a:solidFill>
              </a:rPr>
              <a:t>достижений</a:t>
            </a:r>
            <a:r>
              <a:rPr lang="ru-RU" sz="2400" dirty="0"/>
              <a:t>, достоинств и личностных ресурсов педагога.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Диагностика (самодиагностика) профессиональных </a:t>
            </a:r>
            <a:r>
              <a:rPr lang="ru-RU" sz="2400" dirty="0">
                <a:solidFill>
                  <a:srgbClr val="0070C0"/>
                </a:solidFill>
              </a:rPr>
              <a:t>затруднений</a:t>
            </a:r>
            <a:r>
              <a:rPr lang="ru-RU" sz="2400" dirty="0"/>
              <a:t> и дефицитов.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Составление </a:t>
            </a:r>
            <a:r>
              <a:rPr lang="ru-RU" sz="2400" dirty="0">
                <a:solidFill>
                  <a:srgbClr val="0070C0"/>
                </a:solidFill>
              </a:rPr>
              <a:t>дорожной карты ИОМ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70C0"/>
                </a:solidFill>
              </a:rPr>
              <a:t>Реализация</a:t>
            </a:r>
            <a:r>
              <a:rPr lang="ru-RU" sz="2400" dirty="0"/>
              <a:t> дорожной карты.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70C0"/>
                </a:solidFill>
              </a:rPr>
              <a:t>Корректировка</a:t>
            </a:r>
            <a:r>
              <a:rPr lang="ru-RU" sz="2400" dirty="0"/>
              <a:t> дорожной карты.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0070C0"/>
                </a:solidFill>
              </a:rPr>
              <a:t>Рефлексивный анализ </a:t>
            </a:r>
            <a:r>
              <a:rPr lang="ru-RU" sz="2400" dirty="0"/>
              <a:t>эффективности ИОМ.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6260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57200"/>
            <a:ext cx="10829925" cy="738664"/>
          </a:xfrm>
        </p:spPr>
        <p:txBody>
          <a:bodyPr/>
          <a:lstStyle/>
          <a:p>
            <a:r>
              <a:rPr lang="ru-RU" sz="2400" b="1" dirty="0" smtClean="0"/>
              <a:t>ОЦЕНКА ЭФФЕКТИВНОСТИ НАСТАВНИЧЕСКОЙ ДЕЯТЕЛЬНОСТИ – </a:t>
            </a:r>
            <a:br>
              <a:rPr lang="ru-RU" sz="2400" b="1" dirty="0" smtClean="0"/>
            </a:br>
            <a:r>
              <a:rPr lang="ru-RU" sz="2400" b="1" dirty="0" smtClean="0"/>
              <a:t>ДВА ЭТАПА МОНИТОРИНГА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2450" y="1371600"/>
            <a:ext cx="11258550" cy="4970591"/>
          </a:xfrm>
        </p:spPr>
        <p:txBody>
          <a:bodyPr/>
          <a:lstStyle/>
          <a:p>
            <a:r>
              <a:rPr lang="ru-RU" sz="1900" dirty="0" smtClean="0"/>
              <a:t>1</a:t>
            </a:r>
            <a:r>
              <a:rPr lang="ru-RU" sz="1900" b="1" dirty="0" smtClean="0"/>
              <a:t>) МОНИТОРИНГ ПРОЦЕССА РЕАЛИЗАЦИИ ПЕРСОНАЛИЗИРОВАННОЙ ПРОГРАММЫ НАСТАВНИЧЕСТВА:</a:t>
            </a:r>
          </a:p>
          <a:p>
            <a:r>
              <a:rPr lang="ru-RU" sz="1900" dirty="0" smtClean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Результативность</a:t>
            </a:r>
            <a:r>
              <a:rPr lang="ru-RU" sz="1900" dirty="0" smtClean="0"/>
              <a:t> </a:t>
            </a:r>
            <a:r>
              <a:rPr lang="ru-RU" sz="1900" dirty="0"/>
              <a:t>реализации персонализированной </a:t>
            </a:r>
            <a:r>
              <a:rPr lang="ru-RU" sz="1900" dirty="0">
                <a:solidFill>
                  <a:srgbClr val="0070C0"/>
                </a:solidFill>
              </a:rPr>
              <a:t>программы</a:t>
            </a:r>
            <a:r>
              <a:rPr lang="ru-RU" sz="1900" dirty="0"/>
              <a:t> наставничества и сопутствующие </a:t>
            </a:r>
            <a:r>
              <a:rPr lang="ru-RU" sz="1900" dirty="0">
                <a:solidFill>
                  <a:srgbClr val="0070C0"/>
                </a:solidFill>
              </a:rPr>
              <a:t>риски</a:t>
            </a:r>
            <a:r>
              <a:rPr lang="ru-RU" sz="1900" dirty="0"/>
              <a:t>;</a:t>
            </a:r>
          </a:p>
          <a:p>
            <a:r>
              <a:rPr lang="ru-RU" sz="1900" dirty="0"/>
              <a:t>− </a:t>
            </a:r>
            <a:r>
              <a:rPr lang="ru-RU" sz="1900" dirty="0" smtClean="0"/>
              <a:t>Эффективность </a:t>
            </a:r>
            <a:r>
              <a:rPr lang="ru-RU" sz="1900" dirty="0">
                <a:solidFill>
                  <a:srgbClr val="0070C0"/>
                </a:solidFill>
              </a:rPr>
              <a:t>реализации </a:t>
            </a:r>
            <a:r>
              <a:rPr lang="ru-RU" sz="1900" b="1" dirty="0" smtClean="0">
                <a:solidFill>
                  <a:srgbClr val="0070C0"/>
                </a:solidFill>
              </a:rPr>
              <a:t>образовательных и культурных проектов </a:t>
            </a:r>
            <a:r>
              <a:rPr lang="ru-RU" sz="1900" dirty="0" smtClean="0"/>
              <a:t>совместно </a:t>
            </a:r>
            <a:r>
              <a:rPr lang="ru-RU" sz="1900" dirty="0"/>
              <a:t>с наставляемым;</a:t>
            </a:r>
          </a:p>
          <a:p>
            <a:r>
              <a:rPr lang="ru-RU" sz="1900" dirty="0"/>
              <a:t>− </a:t>
            </a:r>
            <a:r>
              <a:rPr lang="ru-RU" sz="1900" dirty="0" smtClean="0"/>
              <a:t>Процент </a:t>
            </a:r>
            <a:r>
              <a:rPr lang="ru-RU" sz="1900" dirty="0"/>
              <a:t>обучающихся </a:t>
            </a:r>
            <a:r>
              <a:rPr lang="ru-RU" sz="1900" dirty="0" smtClean="0"/>
              <a:t>наставляемого</a:t>
            </a:r>
            <a:r>
              <a:rPr lang="ru-RU" sz="1900" dirty="0"/>
              <a:t>, успешно прошедших </a:t>
            </a:r>
            <a:r>
              <a:rPr lang="ru-RU" sz="1900" b="1" dirty="0">
                <a:solidFill>
                  <a:srgbClr val="0070C0"/>
                </a:solidFill>
              </a:rPr>
              <a:t>ВПР/ОГЭ/ЕГЭ</a:t>
            </a:r>
            <a:r>
              <a:rPr lang="ru-RU" sz="1900" dirty="0"/>
              <a:t>;</a:t>
            </a:r>
          </a:p>
          <a:p>
            <a:r>
              <a:rPr lang="ru-RU" sz="1900" dirty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Динамика </a:t>
            </a:r>
            <a:r>
              <a:rPr lang="ru-RU" sz="1900" b="1" dirty="0">
                <a:solidFill>
                  <a:srgbClr val="0070C0"/>
                </a:solidFill>
              </a:rPr>
              <a:t>успеваемости</a:t>
            </a:r>
            <a:r>
              <a:rPr lang="ru-RU" sz="1900" dirty="0">
                <a:solidFill>
                  <a:srgbClr val="0070C0"/>
                </a:solidFill>
              </a:rPr>
              <a:t> </a:t>
            </a:r>
            <a:r>
              <a:rPr lang="ru-RU" sz="1900" dirty="0"/>
              <a:t>обучающихся;</a:t>
            </a:r>
          </a:p>
          <a:p>
            <a:r>
              <a:rPr lang="ru-RU" sz="1900" dirty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Динамика</a:t>
            </a:r>
            <a:r>
              <a:rPr lang="ru-RU" sz="1900" dirty="0" smtClean="0"/>
              <a:t> </a:t>
            </a:r>
            <a:r>
              <a:rPr lang="ru-RU" sz="1900" dirty="0"/>
              <a:t>участия обучающихся в </a:t>
            </a:r>
            <a:r>
              <a:rPr lang="ru-RU" sz="1900" b="1" dirty="0">
                <a:solidFill>
                  <a:srgbClr val="0070C0"/>
                </a:solidFill>
              </a:rPr>
              <a:t>олимпиадах</a:t>
            </a:r>
            <a:r>
              <a:rPr lang="ru-RU" sz="1900" dirty="0"/>
              <a:t>;</a:t>
            </a:r>
          </a:p>
          <a:p>
            <a:r>
              <a:rPr lang="ru-RU" sz="1900" dirty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Социально-профессиональная </a:t>
            </a:r>
            <a:r>
              <a:rPr lang="ru-RU" sz="1900" dirty="0">
                <a:solidFill>
                  <a:srgbClr val="0070C0"/>
                </a:solidFill>
              </a:rPr>
              <a:t>активность </a:t>
            </a:r>
            <a:r>
              <a:rPr lang="ru-RU" sz="1900" dirty="0"/>
              <a:t>наставляемого и др</a:t>
            </a:r>
            <a:r>
              <a:rPr lang="ru-RU" sz="1900" dirty="0" smtClean="0"/>
              <a:t>.</a:t>
            </a:r>
          </a:p>
          <a:p>
            <a:endParaRPr lang="ru-RU" sz="1900" dirty="0"/>
          </a:p>
          <a:p>
            <a:r>
              <a:rPr lang="ru-RU" sz="1900" b="1" dirty="0" smtClean="0"/>
              <a:t>2) МОНИТОРИНГ ВЛИЯНИЯ ПЕРСОНАЛИЗИРОВАННОЙ ПРОГРАММЫ НАСТАВНИЧЕСТВА НА ВСЕХ </a:t>
            </a:r>
          </a:p>
          <a:p>
            <a:r>
              <a:rPr lang="ru-RU" sz="1900" b="1" dirty="0" smtClean="0"/>
              <a:t>ЕЕ УЧАСТНИКОВ:</a:t>
            </a:r>
          </a:p>
          <a:p>
            <a:r>
              <a:rPr lang="ru-RU" sz="1900" dirty="0" smtClean="0"/>
              <a:t>− </a:t>
            </a:r>
            <a:r>
              <a:rPr lang="ru-RU" sz="1900" b="1" dirty="0" smtClean="0">
                <a:solidFill>
                  <a:srgbClr val="0070C0"/>
                </a:solidFill>
              </a:rPr>
              <a:t>Улучшение </a:t>
            </a:r>
            <a:r>
              <a:rPr lang="ru-RU" sz="1900" b="1" dirty="0">
                <a:solidFill>
                  <a:srgbClr val="0070C0"/>
                </a:solidFill>
              </a:rPr>
              <a:t>образовательных результатов </a:t>
            </a:r>
            <a:r>
              <a:rPr lang="ru-RU" sz="1900" dirty="0"/>
              <a:t>и у наставляемого, и у наставника;</a:t>
            </a:r>
          </a:p>
          <a:p>
            <a:r>
              <a:rPr lang="ru-RU" sz="1900" dirty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Повышение </a:t>
            </a:r>
            <a:r>
              <a:rPr lang="ru-RU" sz="1900" dirty="0">
                <a:solidFill>
                  <a:srgbClr val="0070C0"/>
                </a:solidFill>
              </a:rPr>
              <a:t>уровня </a:t>
            </a:r>
            <a:r>
              <a:rPr lang="ru-RU" sz="1900" dirty="0" err="1">
                <a:solidFill>
                  <a:srgbClr val="0070C0"/>
                </a:solidFill>
              </a:rPr>
              <a:t>мотивированности</a:t>
            </a:r>
            <a:r>
              <a:rPr lang="ru-RU" sz="1900" dirty="0">
                <a:solidFill>
                  <a:srgbClr val="0070C0"/>
                </a:solidFill>
              </a:rPr>
              <a:t> и осознанности </a:t>
            </a:r>
            <a:r>
              <a:rPr lang="ru-RU" sz="1900" dirty="0"/>
              <a:t>наставляемых в вопросах саморазвития и профессионального самообразования;</a:t>
            </a:r>
          </a:p>
          <a:p>
            <a:r>
              <a:rPr lang="ru-RU" sz="1900" dirty="0"/>
              <a:t>− </a:t>
            </a:r>
            <a:r>
              <a:rPr lang="ru-RU" sz="1900" dirty="0" smtClean="0"/>
              <a:t>Степень </a:t>
            </a:r>
            <a:r>
              <a:rPr lang="ru-RU" sz="1900" dirty="0">
                <a:solidFill>
                  <a:srgbClr val="0070C0"/>
                </a:solidFill>
              </a:rPr>
              <a:t>включенности</a:t>
            </a:r>
            <a:r>
              <a:rPr lang="ru-RU" sz="1900" dirty="0"/>
              <a:t> наставляемого </a:t>
            </a:r>
            <a:r>
              <a:rPr lang="ru-RU" sz="1900" dirty="0">
                <a:solidFill>
                  <a:srgbClr val="0070C0"/>
                </a:solidFill>
              </a:rPr>
              <a:t>в </a:t>
            </a:r>
            <a:r>
              <a:rPr lang="ru-RU" sz="1900" b="1" dirty="0">
                <a:solidFill>
                  <a:srgbClr val="0070C0"/>
                </a:solidFill>
              </a:rPr>
              <a:t>инновационную деятельность </a:t>
            </a:r>
            <a:r>
              <a:rPr lang="ru-RU" sz="1900" dirty="0"/>
              <a:t>школы;</a:t>
            </a:r>
          </a:p>
          <a:p>
            <a:r>
              <a:rPr lang="ru-RU" sz="1900" dirty="0"/>
              <a:t>− </a:t>
            </a:r>
            <a:r>
              <a:rPr lang="ru-RU" sz="1900" dirty="0" smtClean="0">
                <a:solidFill>
                  <a:srgbClr val="0070C0"/>
                </a:solidFill>
              </a:rPr>
              <a:t>Качество </a:t>
            </a:r>
            <a:r>
              <a:rPr lang="ru-RU" sz="1900" dirty="0">
                <a:solidFill>
                  <a:srgbClr val="0070C0"/>
                </a:solidFill>
              </a:rPr>
              <a:t>и темпы адаптации </a:t>
            </a:r>
            <a:r>
              <a:rPr lang="ru-RU" sz="1900" dirty="0"/>
              <a:t>молодого/менее опытного/сменившего место работы специалиста на новом месте работы;</a:t>
            </a:r>
          </a:p>
          <a:p>
            <a:r>
              <a:rPr lang="ru-RU" sz="1900" dirty="0" smtClean="0"/>
              <a:t>− </a:t>
            </a:r>
            <a:r>
              <a:rPr lang="ru-RU" sz="1900" b="1" dirty="0" smtClean="0">
                <a:solidFill>
                  <a:srgbClr val="0070C0"/>
                </a:solidFill>
              </a:rPr>
              <a:t>Увеличение </a:t>
            </a:r>
            <a:r>
              <a:rPr lang="ru-RU" sz="1900" b="1" dirty="0">
                <a:solidFill>
                  <a:srgbClr val="0070C0"/>
                </a:solidFill>
              </a:rPr>
              <a:t>числа</a:t>
            </a:r>
            <a:r>
              <a:rPr lang="ru-RU" sz="1900" b="1" dirty="0"/>
              <a:t> </a:t>
            </a:r>
            <a:r>
              <a:rPr lang="ru-RU" sz="1900" dirty="0"/>
              <a:t>педагогов, планирующих стать </a:t>
            </a:r>
            <a:r>
              <a:rPr lang="ru-RU" sz="1900" dirty="0">
                <a:solidFill>
                  <a:srgbClr val="0070C0"/>
                </a:solidFill>
              </a:rPr>
              <a:t>наставниками и наставляемыми </a:t>
            </a:r>
            <a:r>
              <a:rPr lang="ru-RU" sz="1900" dirty="0"/>
              <a:t>в ближайшем будущем.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1728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609600"/>
            <a:ext cx="10829925" cy="738664"/>
          </a:xfrm>
        </p:spPr>
        <p:txBody>
          <a:bodyPr/>
          <a:lstStyle/>
          <a:p>
            <a:r>
              <a:rPr lang="ru-RU" sz="2400" b="1" dirty="0" smtClean="0"/>
              <a:t>ОРГАНИЗАЦИОННО-МЕТОДИЧЕСКОЕ ОБЕСПЕЧЕНИЕ РЕАЛИЗАЦИИ СИСТЕМЫ (ЦЕЛЕВОЙ МОДЕЛИ) НАСТАВНИЧЕСТВА В ОБРАЗОВАТЕЛЬНОЙ ОРГАНИЗАЦИИ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" y="1524000"/>
            <a:ext cx="10972800" cy="498598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Формирование </a:t>
            </a:r>
            <a:r>
              <a:rPr lang="ru-RU" dirty="0">
                <a:solidFill>
                  <a:srgbClr val="0070C0"/>
                </a:solidFill>
              </a:rPr>
              <a:t>пар/групп </a:t>
            </a:r>
            <a:r>
              <a:rPr lang="ru-RU" dirty="0"/>
              <a:t>«наставник – наставляемый» с составлением персонализированных программ наставничества для конкретных </a:t>
            </a:r>
            <a:r>
              <a:rPr lang="ru-RU" dirty="0" smtClean="0"/>
              <a:t>пар/групп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</a:rPr>
              <a:t>Повышение </a:t>
            </a:r>
            <a:r>
              <a:rPr lang="ru-RU" b="1" dirty="0">
                <a:solidFill>
                  <a:srgbClr val="0070C0"/>
                </a:solidFill>
              </a:rPr>
              <a:t>квалификации </a:t>
            </a:r>
            <a:r>
              <a:rPr lang="ru-RU" dirty="0">
                <a:solidFill>
                  <a:srgbClr val="0070C0"/>
                </a:solidFill>
              </a:rPr>
              <a:t>наставников </a:t>
            </a:r>
            <a:r>
              <a:rPr lang="ru-RU" dirty="0"/>
              <a:t>по соответствующей программе дополнительного профессионального образования, в том числе возможно на базе ФГАОУ ДПО «Академия Минпросвещения России» и/или по программам соответствующего профиля из числа программ Федерального реестра программ </a:t>
            </a:r>
            <a:r>
              <a:rPr lang="ru-RU" dirty="0" smtClean="0"/>
              <a:t>ДППО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</a:t>
            </a:r>
            <a:r>
              <a:rPr lang="ru-RU" dirty="0">
                <a:solidFill>
                  <a:srgbClr val="0070C0"/>
                </a:solidFill>
              </a:rPr>
              <a:t>материалов </a:t>
            </a:r>
            <a:r>
              <a:rPr lang="ru-RU" b="1" dirty="0">
                <a:solidFill>
                  <a:srgbClr val="0070C0"/>
                </a:solidFill>
              </a:rPr>
              <a:t>анкетирования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для оценки реализации персонализированных программ наставничества с целью выявления профессиональных затруднений педагогических работников (в том числе молодых/начинающих </a:t>
            </a:r>
            <a:r>
              <a:rPr lang="ru-RU" dirty="0" smtClean="0"/>
              <a:t>педагогов)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</a:t>
            </a:r>
            <a:r>
              <a:rPr lang="ru-RU" b="1" dirty="0">
                <a:solidFill>
                  <a:srgbClr val="0070C0"/>
                </a:solidFill>
              </a:rPr>
              <a:t>методических материалов </a:t>
            </a:r>
            <a:r>
              <a:rPr lang="ru-RU" dirty="0"/>
              <a:t>для наставника и </a:t>
            </a:r>
            <a:r>
              <a:rPr lang="ru-RU" dirty="0" smtClean="0"/>
              <a:t>наставляемого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Разработка </a:t>
            </a:r>
            <a:r>
              <a:rPr lang="ru-RU" dirty="0">
                <a:solidFill>
                  <a:srgbClr val="0070C0"/>
                </a:solidFill>
              </a:rPr>
              <a:t>планов участия в </a:t>
            </a:r>
            <a:r>
              <a:rPr lang="ru-RU" dirty="0"/>
              <a:t>межшкольных инновационных </a:t>
            </a:r>
            <a:r>
              <a:rPr lang="ru-RU" dirty="0">
                <a:solidFill>
                  <a:srgbClr val="0070C0"/>
                </a:solidFill>
              </a:rPr>
              <a:t>проектах</a:t>
            </a:r>
            <a:r>
              <a:rPr lang="ru-RU" dirty="0"/>
              <a:t> наставников вместе с наставляемыми, вовлечения их в исследовательскую и аналитическую </a:t>
            </a:r>
            <a:r>
              <a:rPr lang="ru-RU" dirty="0" smtClean="0"/>
              <a:t>деятельность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Подготовка </a:t>
            </a:r>
            <a:r>
              <a:rPr lang="ru-RU" dirty="0"/>
              <a:t>положения и иной документации о проведении </a:t>
            </a:r>
            <a:r>
              <a:rPr lang="ru-RU" b="1" dirty="0">
                <a:solidFill>
                  <a:srgbClr val="0070C0"/>
                </a:solidFill>
              </a:rPr>
              <a:t>конкурсов</a:t>
            </a:r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на лучшего наставника</a:t>
            </a:r>
            <a:r>
              <a:rPr lang="ru-RU" dirty="0"/>
              <a:t>, конкурсов наставнических </a:t>
            </a:r>
            <a:r>
              <a:rPr lang="ru-RU" dirty="0" smtClean="0"/>
              <a:t>пар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Помощь </a:t>
            </a:r>
            <a:r>
              <a:rPr lang="ru-RU" dirty="0">
                <a:solidFill>
                  <a:srgbClr val="0070C0"/>
                </a:solidFill>
              </a:rPr>
              <a:t>молодым педагогам </a:t>
            </a:r>
            <a:r>
              <a:rPr lang="ru-RU" dirty="0"/>
              <a:t>в подготовке к участию в </a:t>
            </a:r>
            <a:r>
              <a:rPr lang="ru-RU" b="1" dirty="0">
                <a:solidFill>
                  <a:srgbClr val="0070C0"/>
                </a:solidFill>
              </a:rPr>
              <a:t>профессиональных </a:t>
            </a:r>
            <a:r>
              <a:rPr lang="ru-RU" b="1" dirty="0" smtClean="0">
                <a:solidFill>
                  <a:srgbClr val="0070C0"/>
                </a:solidFill>
              </a:rPr>
              <a:t>конкурсах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</a:t>
            </a:r>
            <a:r>
              <a:rPr lang="ru-RU" b="1" dirty="0">
                <a:solidFill>
                  <a:srgbClr val="0070C0"/>
                </a:solidFill>
              </a:rPr>
              <a:t>обмена</a:t>
            </a:r>
            <a:r>
              <a:rPr lang="ru-RU" dirty="0"/>
              <a:t> педагогическим и наставническим </a:t>
            </a:r>
            <a:r>
              <a:rPr lang="ru-RU" b="1" dirty="0" smtClean="0">
                <a:solidFill>
                  <a:srgbClr val="0070C0"/>
                </a:solidFill>
              </a:rPr>
              <a:t>опытом</a:t>
            </a:r>
            <a:endParaRPr lang="ru-RU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Организационно-методическая </a:t>
            </a:r>
            <a:r>
              <a:rPr lang="ru-RU" dirty="0"/>
              <a:t>помощь наставляемым в </a:t>
            </a:r>
            <a:r>
              <a:rPr lang="ru-RU" b="1" dirty="0">
                <a:solidFill>
                  <a:srgbClr val="C00000"/>
                </a:solidFill>
              </a:rPr>
              <a:t>публикации </a:t>
            </a:r>
            <a:r>
              <a:rPr lang="ru-RU" dirty="0"/>
              <a:t>статей на различных цифровых ресурсах, в методической литературе и пр.</a:t>
            </a:r>
          </a:p>
        </p:txBody>
      </p:sp>
    </p:spTree>
    <p:extLst>
      <p:ext uri="{BB962C8B-B14F-4D97-AF65-F5344CB8AC3E}">
        <p14:creationId xmlns:p14="http://schemas.microsoft.com/office/powerpoint/2010/main" xmlns="" val="42286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609600"/>
            <a:ext cx="10829925" cy="738664"/>
          </a:xfrm>
        </p:spPr>
        <p:txBody>
          <a:bodyPr/>
          <a:lstStyle/>
          <a:p>
            <a:r>
              <a:rPr lang="ru-RU" sz="2400" b="1" dirty="0" smtClean="0"/>
              <a:t>ИНФОРМАЦИОННО-МЕТОДИЧЕСКОЕ ОБЕСПЕЧЕНИЕ РЕАЛИЗАЦИИ СИСТЕМЫ (ЦЕЛЕВОЙ МОДЕЛИ) НАСТАВНИЧЕСТВА В ОБРАЗОВАТЕЛЬНОЙ ОРГАНИЗАЦИИ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" y="1524000"/>
            <a:ext cx="10972800" cy="295465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Официальный </a:t>
            </a:r>
            <a:r>
              <a:rPr lang="ru-RU" sz="2400" dirty="0" smtClean="0">
                <a:solidFill>
                  <a:srgbClr val="0070C0"/>
                </a:solidFill>
              </a:rPr>
              <a:t>сайт</a:t>
            </a:r>
            <a:r>
              <a:rPr lang="ru-RU" sz="2400" dirty="0" smtClean="0"/>
              <a:t> </a:t>
            </a:r>
            <a:r>
              <a:rPr lang="ru-RU" sz="2400" dirty="0"/>
              <a:t>образовательной </a:t>
            </a:r>
            <a:r>
              <a:rPr lang="ru-RU" sz="2400" dirty="0" smtClean="0"/>
              <a:t>организации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Участие </a:t>
            </a:r>
            <a:r>
              <a:rPr lang="ru-RU" sz="2400" dirty="0"/>
              <a:t>педагогов в </a:t>
            </a:r>
            <a:r>
              <a:rPr lang="ru-RU" sz="2400" dirty="0">
                <a:solidFill>
                  <a:srgbClr val="0070C0"/>
                </a:solidFill>
              </a:rPr>
              <a:t>сетевых предметных </a:t>
            </a:r>
            <a:r>
              <a:rPr lang="ru-RU" sz="2400" dirty="0" smtClean="0">
                <a:solidFill>
                  <a:srgbClr val="0070C0"/>
                </a:solidFill>
              </a:rPr>
              <a:t>сообществах</a:t>
            </a:r>
            <a:endParaRPr lang="ru-RU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Организация </a:t>
            </a:r>
            <a:r>
              <a:rPr lang="ru-RU" sz="2400" dirty="0"/>
              <a:t>доступа в </a:t>
            </a:r>
            <a:r>
              <a:rPr lang="ru-RU" sz="2400" dirty="0">
                <a:solidFill>
                  <a:srgbClr val="0070C0"/>
                </a:solidFill>
              </a:rPr>
              <a:t>виртуальные библиотеки</a:t>
            </a:r>
            <a:r>
              <a:rPr lang="ru-RU" sz="2400" dirty="0"/>
              <a:t>, в том числе библиотеки методической </a:t>
            </a:r>
            <a:r>
              <a:rPr lang="ru-RU" sz="2400" dirty="0" smtClean="0"/>
              <a:t>литературы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Сетевое взаимодействие </a:t>
            </a:r>
            <a:r>
              <a:rPr lang="ru-RU" sz="2400" dirty="0"/>
              <a:t>образовательных организаций и других субъектов в рамках организации единого пространства наставничества, продвижения педагогических и наставнических практик и </a:t>
            </a:r>
            <a:r>
              <a:rPr lang="ru-RU" sz="2400" dirty="0" smtClean="0"/>
              <a:t>опыта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057400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9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9925" cy="430887"/>
          </a:xfrm>
        </p:spPr>
        <p:txBody>
          <a:bodyPr/>
          <a:lstStyle/>
          <a:p>
            <a:r>
              <a:rPr lang="ru-RU" sz="2800" b="1" dirty="0" smtClean="0"/>
              <a:t>ВЫБОР НАСТАВНИКА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10972800" cy="5078313"/>
          </a:xfrm>
        </p:spPr>
        <p:txBody>
          <a:bodyPr/>
          <a:lstStyle/>
          <a:p>
            <a:r>
              <a:rPr lang="ru-RU" sz="1650" dirty="0"/>
              <a:t>Наставников выбирают из числа: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Опытных </a:t>
            </a:r>
            <a:r>
              <a:rPr lang="ru-RU" sz="1650" dirty="0"/>
              <a:t>педагогов, имеющих </a:t>
            </a:r>
            <a:r>
              <a:rPr lang="ru-RU" sz="1650" dirty="0">
                <a:solidFill>
                  <a:srgbClr val="0070C0"/>
                </a:solidFill>
              </a:rPr>
              <a:t>устойчивые профессиональные достижения и успехи </a:t>
            </a:r>
            <a:r>
              <a:rPr lang="ru-RU" sz="1650" dirty="0"/>
              <a:t>(победитель различных профессиональных конкурсов, автор учебных пособий и материалов, ведущий </a:t>
            </a:r>
            <a:r>
              <a:rPr lang="ru-RU" sz="1650" dirty="0" err="1"/>
              <a:t>вебинаров</a:t>
            </a:r>
            <a:r>
              <a:rPr lang="ru-RU" sz="1650" dirty="0"/>
              <a:t> и семинаров, руководитель педагогического сообщества, в том числе в дистанционном режиме), а также педагогов, </a:t>
            </a:r>
            <a:r>
              <a:rPr lang="ru-RU" sz="1650" dirty="0">
                <a:solidFill>
                  <a:srgbClr val="0070C0"/>
                </a:solidFill>
              </a:rPr>
              <a:t>стабильно показывающих высокое качество образования</a:t>
            </a:r>
            <a:r>
              <a:rPr lang="ru-RU" sz="1650" dirty="0"/>
              <a:t> обучающихся по своему предмету вне зависимости от контингента детей;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Педагогов </a:t>
            </a:r>
            <a:r>
              <a:rPr lang="ru-RU" sz="1650" dirty="0"/>
              <a:t>и иных специалистов</a:t>
            </a:r>
            <a:r>
              <a:rPr lang="ru-RU" sz="1650" dirty="0">
                <a:solidFill>
                  <a:srgbClr val="0070C0"/>
                </a:solidFill>
              </a:rPr>
              <a:t>, заинтересованных в тиражировании </a:t>
            </a:r>
            <a:r>
              <a:rPr lang="ru-RU" sz="1650" dirty="0"/>
              <a:t>личного педагогического опыта и создании продуктивной педагогической атмосферы, склонных к активной общественной работе, заинтересованных в успехе и повышении престижа образовательной организации, участников педагогических сообществ, в том числе на дистанционной основе;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Педагогов-профессионалов</a:t>
            </a:r>
            <a:r>
              <a:rPr lang="ru-RU" sz="1650" dirty="0"/>
              <a:t>, пользующихся </a:t>
            </a:r>
            <a:r>
              <a:rPr lang="ru-RU" sz="1650" dirty="0">
                <a:solidFill>
                  <a:srgbClr val="0070C0"/>
                </a:solidFill>
              </a:rPr>
              <a:t>безусловным авторитетом </a:t>
            </a:r>
            <a:r>
              <a:rPr lang="ru-RU" sz="1650" dirty="0"/>
              <a:t>среди педагогов, обладающих лидерскими качествами, организационными и коммуникативными навыками, хорошо развитой </a:t>
            </a:r>
            <a:r>
              <a:rPr lang="ru-RU" sz="1650" dirty="0" err="1"/>
              <a:t>эмпатией</a:t>
            </a:r>
            <a:r>
              <a:rPr lang="ru-RU" sz="1650" dirty="0"/>
              <a:t>, имевших опыт успешной неформальной наставнической деятельности;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>
                <a:solidFill>
                  <a:srgbClr val="0070C0"/>
                </a:solidFill>
              </a:rPr>
              <a:t>Методически </a:t>
            </a:r>
            <a:r>
              <a:rPr lang="ru-RU" sz="1650" dirty="0">
                <a:solidFill>
                  <a:srgbClr val="0070C0"/>
                </a:solidFill>
              </a:rPr>
              <a:t>ориентированных </a:t>
            </a:r>
            <a:r>
              <a:rPr lang="ru-RU" sz="1650" dirty="0"/>
              <a:t>педагогов или методистов, обладающих аналитическими навыками, способных провести диагностические и мониторинговые процедуры, готовых транслировать собственный профессиональный опыт, создавать рефлексивную среду для освоения коллегами педагогических технологий и методик, которыми владеют 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Педагогов</a:t>
            </a:r>
            <a:r>
              <a:rPr lang="ru-RU" sz="1650" dirty="0"/>
              <a:t>, </a:t>
            </a:r>
            <a:r>
              <a:rPr lang="ru-RU" sz="1650" dirty="0">
                <a:solidFill>
                  <a:srgbClr val="0070C0"/>
                </a:solidFill>
              </a:rPr>
              <a:t>готовых к самосовершенствованию</a:t>
            </a:r>
            <a:r>
              <a:rPr lang="ru-RU" sz="1650" dirty="0"/>
              <a:t>, инновационному профессиональному развитию в плане приобретения новых компетенций и опыта, социально мобильных, способных к самообучению и дальнейшей успешной самореализации, но при этом заинтересованных в успехах наставляемого коллеги и готовых нести личную ответственность за его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5266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0829925" cy="430887"/>
          </a:xfrm>
        </p:spPr>
        <p:txBody>
          <a:bodyPr/>
          <a:lstStyle/>
          <a:p>
            <a:r>
              <a:rPr lang="ru-RU" sz="2800" b="1" dirty="0" smtClean="0"/>
              <a:t>ТРЕБОВАНИЯ К КОМПЕТЕНЦИЯМ НАСТАВНИКА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500" y="990600"/>
            <a:ext cx="10972800" cy="56630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Знать </a:t>
            </a:r>
            <a:r>
              <a:rPr lang="ru-RU" sz="1600" dirty="0"/>
              <a:t>и уметь применять в работе </a:t>
            </a:r>
            <a:r>
              <a:rPr lang="ru-RU" sz="1600" dirty="0">
                <a:solidFill>
                  <a:srgbClr val="0070C0"/>
                </a:solidFill>
              </a:rPr>
              <a:t>нормативную правовую базу </a:t>
            </a:r>
            <a:r>
              <a:rPr lang="ru-RU" sz="1600" dirty="0"/>
              <a:t>(федеральную, региональную) в сфере образования, наставнической </a:t>
            </a:r>
            <a:r>
              <a:rPr lang="ru-RU" sz="1600" dirty="0" smtClean="0"/>
              <a:t>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Уметь </a:t>
            </a:r>
            <a:r>
              <a:rPr lang="ru-RU" sz="1600" dirty="0">
                <a:solidFill>
                  <a:srgbClr val="0070C0"/>
                </a:solidFill>
              </a:rPr>
              <a:t>«вводить в должность» </a:t>
            </a:r>
            <a:r>
              <a:rPr lang="ru-RU" sz="1600" dirty="0"/>
              <a:t>(знакомить с основными обязанностями, требованиями, предъявляемыми к учителю-предметнику (учителю начальных классов), с правилами внутреннего трудового распорядка, охраны труда и техники безопасности); знакомить молодого (начинающего) педагога со школой, с расположением учебных классов, кабинетов, служебных и бытовых </a:t>
            </a:r>
            <a:r>
              <a:rPr lang="ru-RU" sz="1600" dirty="0" smtClean="0"/>
              <a:t>помещений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Разрабатывать </a:t>
            </a:r>
            <a:r>
              <a:rPr lang="ru-RU" sz="1600" dirty="0"/>
              <a:t>совместно с наставляемым педагогом </a:t>
            </a:r>
            <a:r>
              <a:rPr lang="ru-RU" sz="1600" dirty="0">
                <a:solidFill>
                  <a:srgbClr val="0070C0"/>
                </a:solidFill>
              </a:rPr>
              <a:t>персонализированные программы наставничества </a:t>
            </a:r>
            <a:r>
              <a:rPr lang="ru-RU" sz="1600" dirty="0"/>
              <a:t>с учетом уровня его научной, психолого-педагогической, методической компетентности, уровня </a:t>
            </a:r>
            <a:r>
              <a:rPr lang="ru-RU" sz="1600" dirty="0" smtClean="0"/>
              <a:t>мотивации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Изучать </a:t>
            </a:r>
            <a:r>
              <a:rPr lang="ru-RU" sz="1600" dirty="0"/>
              <a:t>деловые и нравственные </a:t>
            </a:r>
            <a:r>
              <a:rPr lang="ru-RU" sz="1600" dirty="0">
                <a:solidFill>
                  <a:srgbClr val="0070C0"/>
                </a:solidFill>
              </a:rPr>
              <a:t>качества</a:t>
            </a:r>
            <a:r>
              <a:rPr lang="ru-RU" sz="1600" dirty="0"/>
              <a:t> молодого педагога, его отношение к проведению занятий, к педагогическому коллективу, обучающимся и их родителям, увлечения, наклонности, круг досугового </a:t>
            </a:r>
            <a:r>
              <a:rPr lang="ru-RU" sz="1600" dirty="0" smtClean="0"/>
              <a:t>общения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Консультировать </a:t>
            </a:r>
            <a:r>
              <a:rPr lang="ru-RU" sz="1600" dirty="0"/>
              <a:t>по поводу самостоятельного </a:t>
            </a:r>
            <a:r>
              <a:rPr lang="ru-RU" sz="1600" dirty="0">
                <a:solidFill>
                  <a:srgbClr val="0070C0"/>
                </a:solidFill>
              </a:rPr>
              <a:t>проведения</a:t>
            </a:r>
            <a:r>
              <a:rPr lang="ru-RU" sz="1600" dirty="0"/>
              <a:t> молодым или менее опытным педагогом </a:t>
            </a:r>
            <a:r>
              <a:rPr lang="ru-RU" sz="1600" dirty="0">
                <a:solidFill>
                  <a:srgbClr val="0070C0"/>
                </a:solidFill>
              </a:rPr>
              <a:t>учебных занятий и внеклассных </a:t>
            </a:r>
            <a:r>
              <a:rPr lang="ru-RU" sz="1600" dirty="0" smtClean="0">
                <a:solidFill>
                  <a:srgbClr val="0070C0"/>
                </a:solidFill>
              </a:rPr>
              <a:t>мероприятий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Оказывать </a:t>
            </a:r>
            <a:r>
              <a:rPr lang="ru-RU" sz="1600" dirty="0"/>
              <a:t>молодому (начинающему) педагогу индивидуальную помощь </a:t>
            </a:r>
            <a:r>
              <a:rPr lang="ru-RU" sz="1600" dirty="0">
                <a:solidFill>
                  <a:srgbClr val="0070C0"/>
                </a:solidFill>
              </a:rPr>
              <a:t>в овладении практическими приемами и способами</a:t>
            </a:r>
            <a:r>
              <a:rPr lang="ru-RU" sz="1600" dirty="0"/>
              <a:t> качественного проведения занятий, </a:t>
            </a:r>
            <a:r>
              <a:rPr lang="ru-RU" sz="1600" dirty="0">
                <a:solidFill>
                  <a:srgbClr val="0070C0"/>
                </a:solidFill>
              </a:rPr>
              <a:t>выявлять и совместно устранять допущенные </a:t>
            </a:r>
            <a:r>
              <a:rPr lang="ru-RU" sz="1600" dirty="0" smtClean="0">
                <a:solidFill>
                  <a:srgbClr val="0070C0"/>
                </a:solidFill>
              </a:rPr>
              <a:t>ошибки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Личным </a:t>
            </a:r>
            <a:r>
              <a:rPr lang="ru-RU" sz="1600" dirty="0">
                <a:solidFill>
                  <a:srgbClr val="0070C0"/>
                </a:solidFill>
              </a:rPr>
              <a:t>примером </a:t>
            </a:r>
            <a:r>
              <a:rPr lang="ru-RU" sz="1600" dirty="0"/>
              <a:t>развивать положительные качества наставляемого, привлекать к участию в общественной жизни коллектива, содействовать развитию общекультурного и профессионального </a:t>
            </a:r>
            <a:r>
              <a:rPr lang="ru-RU" sz="1600" dirty="0" smtClean="0"/>
              <a:t>кругозора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Участвовать </a:t>
            </a:r>
            <a:r>
              <a:rPr lang="ru-RU" sz="1600" dirty="0"/>
              <a:t>в </a:t>
            </a:r>
            <a:r>
              <a:rPr lang="ru-RU" sz="1600" dirty="0">
                <a:solidFill>
                  <a:srgbClr val="0070C0"/>
                </a:solidFill>
              </a:rPr>
              <a:t>обсуждении </a:t>
            </a:r>
            <a:r>
              <a:rPr lang="ru-RU" sz="1600" dirty="0"/>
              <a:t>вопросов, связанных с педагогической и общественной </a:t>
            </a:r>
            <a:r>
              <a:rPr lang="ru-RU" sz="1600" dirty="0">
                <a:solidFill>
                  <a:srgbClr val="0070C0"/>
                </a:solidFill>
              </a:rPr>
              <a:t>деятельностью</a:t>
            </a:r>
            <a:r>
              <a:rPr lang="ru-RU" sz="1600" dirty="0"/>
              <a:t> молодого (начинающего) педагога, вносить предложения о его </a:t>
            </a:r>
            <a:r>
              <a:rPr lang="ru-RU" sz="1600" dirty="0">
                <a:solidFill>
                  <a:srgbClr val="0070C0"/>
                </a:solidFill>
              </a:rPr>
              <a:t>поощрении</a:t>
            </a:r>
            <a:r>
              <a:rPr lang="ru-RU" sz="1600" dirty="0"/>
              <a:t> или применении </a:t>
            </a:r>
            <a:r>
              <a:rPr lang="ru-RU" sz="1600" dirty="0">
                <a:solidFill>
                  <a:srgbClr val="0070C0"/>
                </a:solidFill>
              </a:rPr>
              <a:t>мер</a:t>
            </a:r>
            <a:r>
              <a:rPr lang="ru-RU" sz="1600" dirty="0"/>
              <a:t> воспитательного и дисциплинарного </a:t>
            </a:r>
            <a:r>
              <a:rPr lang="ru-RU" sz="1600" dirty="0" smtClean="0">
                <a:solidFill>
                  <a:srgbClr val="0070C0"/>
                </a:solidFill>
              </a:rPr>
              <a:t>воздействия</a:t>
            </a:r>
            <a:endParaRPr lang="ru-RU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Периодически </a:t>
            </a:r>
            <a:r>
              <a:rPr lang="ru-RU" sz="1600" dirty="0"/>
              <a:t>сообщать куратору или руководителю методического объединения </a:t>
            </a:r>
            <a:r>
              <a:rPr lang="ru-RU" sz="1600" dirty="0">
                <a:solidFill>
                  <a:srgbClr val="0070C0"/>
                </a:solidFill>
              </a:rPr>
              <a:t>о процессе адаптации </a:t>
            </a:r>
            <a:r>
              <a:rPr lang="ru-RU" sz="1600" dirty="0"/>
              <a:t>молодого (начинающего) педагога, результативности его профессиональной </a:t>
            </a:r>
            <a:r>
              <a:rPr lang="ru-RU" sz="1600" dirty="0" smtClean="0"/>
              <a:t>деятельности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Подводить </a:t>
            </a:r>
            <a:r>
              <a:rPr lang="ru-RU" sz="1600" dirty="0">
                <a:solidFill>
                  <a:srgbClr val="0070C0"/>
                </a:solidFill>
              </a:rPr>
              <a:t>итоги профессиональной адаптации </a:t>
            </a:r>
            <a:r>
              <a:rPr lang="ru-RU" sz="1600" dirty="0"/>
              <a:t>молодого (начинающего) педагога с предложениями по дальнейшей работе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30178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0829925" cy="430887"/>
          </a:xfrm>
        </p:spPr>
        <p:txBody>
          <a:bodyPr/>
          <a:lstStyle/>
          <a:p>
            <a:r>
              <a:rPr lang="ru-RU" sz="2800" b="1" dirty="0" smtClean="0"/>
              <a:t>ИННОВАЦИОННЫЕ СТРАТЕГИИ РЕАЛИЗАЦИИ НАСТАВНИЧЕСТВА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0972800" cy="520142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Привлечение </a:t>
            </a:r>
            <a:r>
              <a:rPr lang="ru-RU" sz="2000" dirty="0">
                <a:solidFill>
                  <a:srgbClr val="C00000"/>
                </a:solidFill>
              </a:rPr>
              <a:t>молодых педагогов к выполнению роли наставника </a:t>
            </a:r>
            <a:r>
              <a:rPr lang="ru-RU" sz="2000" dirty="0"/>
              <a:t>по отношению к более опытным педагогам с целью преодоления их профессиональных затруднений, посредством новых ресурсов и компетенций молодого поколения (в области инновационных форм работы в образовательной деятельности; цифровых технологий и информационно-коммуникативных компетенций</a:t>
            </a:r>
            <a:r>
              <a:rPr lang="ru-RU" sz="2000" dirty="0" smtClean="0"/>
              <a:t>)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Реализация </a:t>
            </a:r>
            <a:r>
              <a:rPr lang="ru-RU" sz="2000" dirty="0"/>
              <a:t>индивидуальных траекторий (индивидуализация запросов от наставляемых), выбор форм и видов наставничества «</a:t>
            </a:r>
            <a:r>
              <a:rPr lang="ru-RU" sz="2000" dirty="0">
                <a:solidFill>
                  <a:srgbClr val="C00000"/>
                </a:solidFill>
              </a:rPr>
              <a:t>под запрос</a:t>
            </a:r>
            <a:r>
              <a:rPr lang="ru-RU" sz="2000" dirty="0"/>
              <a:t>», личностно ориентированное </a:t>
            </a:r>
            <a:r>
              <a:rPr lang="ru-RU" sz="2000" dirty="0" smtClean="0"/>
              <a:t>наставничество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>
                <a:solidFill>
                  <a:srgbClr val="C00000"/>
                </a:solidFill>
              </a:rPr>
              <a:t>групповых форм </a:t>
            </a:r>
            <a:r>
              <a:rPr lang="ru-RU" sz="2000" dirty="0" smtClean="0"/>
              <a:t>наставничества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Взаимодействие </a:t>
            </a:r>
            <a:r>
              <a:rPr lang="ru-RU" sz="2000" dirty="0"/>
              <a:t>наставников и наставляемых в рамках </a:t>
            </a:r>
            <a:r>
              <a:rPr lang="ru-RU" sz="2000" dirty="0">
                <a:solidFill>
                  <a:srgbClr val="C00000"/>
                </a:solidFill>
              </a:rPr>
              <a:t>тематических проектов</a:t>
            </a:r>
            <a:r>
              <a:rPr lang="ru-RU" sz="2000" dirty="0"/>
              <a:t>/проектной деятельности (целевые </a:t>
            </a:r>
            <a:r>
              <a:rPr lang="ru-RU" sz="2000" dirty="0" err="1"/>
              <a:t>интенсивы</a:t>
            </a:r>
            <a:r>
              <a:rPr lang="ru-RU" sz="2000" dirty="0"/>
              <a:t>, онлайн-марафоны от наставников, разработка дистанционных курсов, запись видеороликов и др</a:t>
            </a:r>
            <a:r>
              <a:rPr lang="ru-RU" sz="2000" dirty="0" smtClean="0"/>
              <a:t>.)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Сетевая инициатива </a:t>
            </a:r>
            <a:r>
              <a:rPr lang="ru-RU" sz="2000" dirty="0"/>
              <a:t>(взаимодействие с сетевыми партнерами, другими образовательными организациями, педагогическими вузами и организациями СПО, ЦНППМ ПР и др</a:t>
            </a:r>
            <a:r>
              <a:rPr lang="ru-RU" sz="2000" dirty="0" smtClean="0"/>
              <a:t>.)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</a:rPr>
              <a:t>Виртуальное </a:t>
            </a:r>
            <a:r>
              <a:rPr lang="ru-RU" sz="2000" dirty="0">
                <a:solidFill>
                  <a:srgbClr val="C00000"/>
                </a:solidFill>
              </a:rPr>
              <a:t>пространство </a:t>
            </a:r>
            <a:r>
              <a:rPr lang="ru-RU" sz="2000" dirty="0"/>
              <a:t>многоуровневого сетевого наставничества и взаимодействия (формирование электронной базы наставничества, совместные интернет-проекты, консультации, конкурсы и пр</a:t>
            </a:r>
            <a:r>
              <a:rPr lang="ru-RU" sz="2000" dirty="0" smtClean="0"/>
              <a:t>.)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Привлечение </a:t>
            </a:r>
            <a:r>
              <a:rPr lang="ru-RU" sz="2000" dirty="0">
                <a:solidFill>
                  <a:srgbClr val="C00000"/>
                </a:solidFill>
              </a:rPr>
              <a:t>внешних</a:t>
            </a:r>
            <a:r>
              <a:rPr lang="ru-RU" sz="2000" dirty="0"/>
              <a:t> компетентных </a:t>
            </a:r>
            <a:r>
              <a:rPr lang="ru-RU" sz="2000" dirty="0">
                <a:solidFill>
                  <a:srgbClr val="C00000"/>
                </a:solidFill>
              </a:rPr>
              <a:t>наставников и </a:t>
            </a:r>
            <a:r>
              <a:rPr lang="ru-RU" sz="2000" dirty="0" smtClean="0">
                <a:solidFill>
                  <a:srgbClr val="C00000"/>
                </a:solidFill>
              </a:rPr>
              <a:t>экспертов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8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10829925" cy="430887"/>
          </a:xfrm>
        </p:spPr>
        <p:txBody>
          <a:bodyPr/>
          <a:lstStyle/>
          <a:p>
            <a:r>
              <a:rPr lang="ru-RU" sz="2800" b="1" dirty="0" smtClean="0"/>
              <a:t>ПРАВИЛА-ДОГОВОРЕННОСТИ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10972800" cy="559558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Наставнические </a:t>
            </a:r>
            <a:r>
              <a:rPr lang="ru-RU" sz="1650" dirty="0"/>
              <a:t>отношения формируются на условиях добровольности, </a:t>
            </a:r>
            <a:r>
              <a:rPr lang="ru-RU" sz="1650" dirty="0">
                <a:solidFill>
                  <a:srgbClr val="0070C0"/>
                </a:solidFill>
              </a:rPr>
              <a:t>взаимного согласия и доверия</a:t>
            </a:r>
            <a:r>
              <a:rPr lang="ru-RU" sz="1650" dirty="0"/>
              <a:t>, взаимообогащения и открытого </a:t>
            </a:r>
            <a:r>
              <a:rPr lang="ru-RU" sz="1650" dirty="0" smtClean="0"/>
              <a:t>диалога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Формированию </a:t>
            </a:r>
            <a:r>
              <a:rPr lang="ru-RU" sz="1650" dirty="0"/>
              <a:t>наставнических пар/групп </a:t>
            </a:r>
            <a:r>
              <a:rPr lang="ru-RU" sz="1650" dirty="0">
                <a:solidFill>
                  <a:srgbClr val="0070C0"/>
                </a:solidFill>
              </a:rPr>
              <a:t>предшествует индивидуальная беседа </a:t>
            </a:r>
            <a:r>
              <a:rPr lang="ru-RU" sz="1650" dirty="0"/>
              <a:t>с наставляемым и кандидатом в наставники, учитываются </a:t>
            </a:r>
            <a:r>
              <a:rPr lang="ru-RU" sz="1650" dirty="0">
                <a:solidFill>
                  <a:srgbClr val="0070C0"/>
                </a:solidFill>
              </a:rPr>
              <a:t>результаты анкетирования </a:t>
            </a:r>
            <a:r>
              <a:rPr lang="ru-RU" sz="1650" dirty="0"/>
              <a:t>(анкета по изучению уровня удовлетворенности преподавателей профессиональной деятельностью</a:t>
            </a:r>
            <a:r>
              <a:rPr lang="ru-RU" sz="1650" dirty="0" smtClean="0"/>
              <a:t>)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является </a:t>
            </a:r>
            <a:r>
              <a:rPr lang="ru-RU" sz="1650" dirty="0">
                <a:solidFill>
                  <a:srgbClr val="0070C0"/>
                </a:solidFill>
              </a:rPr>
              <a:t>авторитетным лицом </a:t>
            </a:r>
            <a:r>
              <a:rPr lang="ru-RU" sz="1650" dirty="0"/>
              <a:t>для наставляемого, обладает достаточным профессиональным мастерством и компетенциями, педагогическим опытом и личностными характеристиками для удовлетворения профессионального запроса </a:t>
            </a:r>
            <a:r>
              <a:rPr lang="ru-RU" sz="1650" dirty="0" smtClean="0"/>
              <a:t>наставляемого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помогает наставляемому </a:t>
            </a:r>
            <a:r>
              <a:rPr lang="ru-RU" sz="1650" dirty="0">
                <a:solidFill>
                  <a:srgbClr val="0070C0"/>
                </a:solidFill>
              </a:rPr>
              <a:t>определить векторы </a:t>
            </a:r>
            <a:r>
              <a:rPr lang="ru-RU" sz="1650" dirty="0"/>
              <a:t>профессионального и личностного развития и роста, нарисовать образ желаемого будущего в профессии для </a:t>
            </a:r>
            <a:r>
              <a:rPr lang="ru-RU" sz="1650" dirty="0" smtClean="0"/>
              <a:t>наставляемого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ориентируется на </a:t>
            </a:r>
            <a:r>
              <a:rPr lang="ru-RU" sz="1650" dirty="0">
                <a:solidFill>
                  <a:srgbClr val="0070C0"/>
                </a:solidFill>
              </a:rPr>
              <a:t>достижение</a:t>
            </a:r>
            <a:r>
              <a:rPr lang="ru-RU" sz="1650" dirty="0"/>
              <a:t> наставляемым поставленной </a:t>
            </a:r>
            <a:r>
              <a:rPr lang="ru-RU" sz="1650" dirty="0">
                <a:solidFill>
                  <a:srgbClr val="0070C0"/>
                </a:solidFill>
              </a:rPr>
              <a:t>конкретной цели </a:t>
            </a:r>
            <a:r>
              <a:rPr lang="ru-RU" sz="1650" dirty="0"/>
              <a:t>(профессионального запроса), но также по обоюдному согласию ориентируется на </a:t>
            </a:r>
            <a:r>
              <a:rPr lang="ru-RU" sz="1650" dirty="0">
                <a:solidFill>
                  <a:srgbClr val="0070C0"/>
                </a:solidFill>
              </a:rPr>
              <a:t>долгосрочную перспективу </a:t>
            </a:r>
            <a:r>
              <a:rPr lang="ru-RU" sz="1650" dirty="0" smtClean="0">
                <a:solidFill>
                  <a:srgbClr val="0070C0"/>
                </a:solidFill>
              </a:rPr>
              <a:t>взаимодействия</a:t>
            </a:r>
            <a:endParaRPr lang="ru-RU" sz="165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предлагает свою </a:t>
            </a:r>
            <a:r>
              <a:rPr lang="ru-RU" sz="1650" dirty="0">
                <a:solidFill>
                  <a:srgbClr val="0070C0"/>
                </a:solidFill>
              </a:rPr>
              <a:t>помощь</a:t>
            </a:r>
            <a:r>
              <a:rPr lang="ru-RU" sz="1650" dirty="0"/>
              <a:t> в достижении целей, указывает на </a:t>
            </a:r>
            <a:r>
              <a:rPr lang="ru-RU" sz="1650" dirty="0">
                <a:solidFill>
                  <a:srgbClr val="0070C0"/>
                </a:solidFill>
              </a:rPr>
              <a:t>риски и </a:t>
            </a:r>
            <a:r>
              <a:rPr lang="ru-RU" sz="1650" dirty="0" smtClean="0">
                <a:solidFill>
                  <a:srgbClr val="0070C0"/>
                </a:solidFill>
              </a:rPr>
              <a:t>противоречия</a:t>
            </a:r>
            <a:endParaRPr lang="ru-RU" sz="165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>
                <a:solidFill>
                  <a:srgbClr val="0070C0"/>
                </a:solidFill>
              </a:rPr>
              <a:t>не навязывает </a:t>
            </a:r>
            <a:r>
              <a:rPr lang="ru-RU" sz="1650" dirty="0"/>
              <a:t>наставляемому собственное мнение и позицию, стимулирует развитие у наставляемого инициативы и социальной, профессиональной </a:t>
            </a:r>
            <a:r>
              <a:rPr lang="ru-RU" sz="1650" dirty="0" smtClean="0"/>
              <a:t>активности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старается оказывать </a:t>
            </a:r>
            <a:r>
              <a:rPr lang="ru-RU" sz="1650" dirty="0">
                <a:solidFill>
                  <a:srgbClr val="0070C0"/>
                </a:solidFill>
              </a:rPr>
              <a:t>личностную и психологическую поддержку, мотивирует </a:t>
            </a:r>
            <a:r>
              <a:rPr lang="ru-RU" sz="1650" dirty="0"/>
              <a:t>наставляемого на достижение </a:t>
            </a:r>
            <a:r>
              <a:rPr lang="ru-RU" sz="1650" dirty="0" smtClean="0"/>
              <a:t>успеха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соблюдает </a:t>
            </a:r>
            <a:r>
              <a:rPr lang="ru-RU" sz="1650" dirty="0">
                <a:solidFill>
                  <a:srgbClr val="0070C0"/>
                </a:solidFill>
              </a:rPr>
              <a:t>этические принципы </a:t>
            </a:r>
            <a:r>
              <a:rPr lang="ru-RU" sz="1650" dirty="0"/>
              <a:t>взаимодействия и общения, обоюдные договоренности и конфиденциальность (не разглашает информацию, которую передает ему наставляемый), не выходит за допустимые рамки </a:t>
            </a:r>
            <a:r>
              <a:rPr lang="ru-RU" sz="1650" dirty="0" smtClean="0"/>
              <a:t>субординации</a:t>
            </a:r>
            <a:endParaRPr lang="ru-RU" sz="16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50" dirty="0" smtClean="0"/>
              <a:t>Наставник </a:t>
            </a:r>
            <a:r>
              <a:rPr lang="ru-RU" sz="1650" dirty="0"/>
              <a:t>и наставляемый стремятся использовать </a:t>
            </a:r>
            <a:r>
              <a:rPr lang="ru-RU" sz="1650" dirty="0">
                <a:solidFill>
                  <a:srgbClr val="0070C0"/>
                </a:solidFill>
              </a:rPr>
              <a:t>современные формы и технологии </a:t>
            </a:r>
            <a:r>
              <a:rPr lang="ru-RU" sz="1650" dirty="0"/>
              <a:t>наставничества (в том числе дистанционные), совершенствуют свои компетенции в области информационно-коммуникативных </a:t>
            </a:r>
            <a:r>
              <a:rPr lang="ru-RU" sz="1650" dirty="0" smtClean="0"/>
              <a:t>технологий</a:t>
            </a:r>
            <a:endParaRPr lang="ru-RU" sz="1650" dirty="0"/>
          </a:p>
        </p:txBody>
      </p:sp>
    </p:spTree>
    <p:extLst>
      <p:ext uri="{BB962C8B-B14F-4D97-AF65-F5344CB8AC3E}">
        <p14:creationId xmlns:p14="http://schemas.microsoft.com/office/powerpoint/2010/main" xmlns="" val="22688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609600"/>
            <a:ext cx="10829925" cy="861774"/>
          </a:xfrm>
        </p:spPr>
        <p:txBody>
          <a:bodyPr/>
          <a:lstStyle/>
          <a:p>
            <a:r>
              <a:rPr lang="ru-RU" sz="2800" b="1" dirty="0" smtClean="0"/>
              <a:t>ОЦЕНКА РЕЗУЛЬТАТИВНОСТИ ВНЕДРЕНИЯ (ПРИМЕНЕНИЯ) </a:t>
            </a:r>
            <a:br>
              <a:rPr lang="ru-RU" sz="2800" b="1" dirty="0" smtClean="0"/>
            </a:br>
            <a:r>
              <a:rPr lang="ru-RU" sz="2800" b="1" dirty="0" smtClean="0"/>
              <a:t>СИСТЕМЫ (ЦЕЛЕВОЙ МОДЕЛИ) НАСТАВНИЧЕСТВА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828800"/>
            <a:ext cx="10972800" cy="258532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Организация </a:t>
            </a:r>
            <a:r>
              <a:rPr lang="ru-RU" sz="2400" b="1" dirty="0">
                <a:solidFill>
                  <a:srgbClr val="0070C0"/>
                </a:solidFill>
              </a:rPr>
              <a:t>внедрения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(применения) и </a:t>
            </a:r>
            <a:r>
              <a:rPr lang="ru-RU" sz="2400" b="1" dirty="0" smtClean="0">
                <a:solidFill>
                  <a:srgbClr val="0070C0"/>
                </a:solidFill>
              </a:rPr>
              <a:t>управление</a:t>
            </a:r>
            <a:endParaRPr lang="ru-RU" sz="24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Нормативное </a:t>
            </a:r>
            <a:r>
              <a:rPr lang="ru-RU" sz="2400" b="1" dirty="0">
                <a:solidFill>
                  <a:srgbClr val="0070C0"/>
                </a:solidFill>
              </a:rPr>
              <a:t>правовое</a:t>
            </a:r>
            <a:r>
              <a:rPr lang="ru-RU" sz="2400" b="1" dirty="0"/>
              <a:t> </a:t>
            </a:r>
            <a:r>
              <a:rPr lang="ru-RU" sz="2400" dirty="0"/>
              <a:t>и </a:t>
            </a:r>
            <a:r>
              <a:rPr lang="ru-RU" sz="2400" b="1" dirty="0">
                <a:solidFill>
                  <a:srgbClr val="0070C0"/>
                </a:solidFill>
              </a:rPr>
              <a:t>информационно-методическое</a:t>
            </a:r>
            <a:r>
              <a:rPr lang="ru-RU" sz="2400" dirty="0"/>
              <a:t> </a:t>
            </a:r>
            <a:r>
              <a:rPr lang="ru-RU" sz="2400" dirty="0" smtClean="0"/>
              <a:t>обеспечение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Кадровые </a:t>
            </a:r>
            <a:r>
              <a:rPr lang="ru-RU" sz="2400" dirty="0"/>
              <a:t>педагогические </a:t>
            </a:r>
            <a:r>
              <a:rPr lang="ru-RU" sz="2400" dirty="0" smtClean="0"/>
              <a:t>ресурсы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Успешное </a:t>
            </a:r>
            <a:r>
              <a:rPr lang="ru-RU" sz="2400" dirty="0"/>
              <a:t>взаимодействие </a:t>
            </a:r>
            <a:r>
              <a:rPr lang="ru-RU" sz="2400" dirty="0">
                <a:solidFill>
                  <a:srgbClr val="0070C0"/>
                </a:solidFill>
              </a:rPr>
              <a:t>внутреннего и внешнего </a:t>
            </a:r>
            <a:r>
              <a:rPr lang="ru-RU" sz="2400" dirty="0" smtClean="0">
                <a:solidFill>
                  <a:srgbClr val="0070C0"/>
                </a:solidFill>
              </a:rPr>
              <a:t>контуров</a:t>
            </a:r>
            <a:endParaRPr lang="ru-RU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</a:rPr>
              <a:t>Удовлетворенность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/>
              <a:t>педагогических работников, принявших участие в персонализированных программах наставничества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2743200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10829925" cy="861774"/>
          </a:xfrm>
        </p:spPr>
        <p:txBody>
          <a:bodyPr/>
          <a:lstStyle/>
          <a:p>
            <a:r>
              <a:rPr lang="ru-RU" sz="2800" b="1" dirty="0" smtClean="0"/>
              <a:t>ОЖИДАЕМЫЕ РЕЗУЛЬТАТЫ ВНЕДРЕНИЯ (ПРИМЕНЕНИЯ) </a:t>
            </a:r>
            <a:br>
              <a:rPr lang="ru-RU" sz="2800" b="1" dirty="0" smtClean="0"/>
            </a:br>
            <a:r>
              <a:rPr lang="ru-RU" sz="2800" b="1" dirty="0" smtClean="0"/>
              <a:t>СИСТЕМЫ (ЦЕЛЕВОЙ МОДЕЛИ) НАСТАВНИЧЕСТВА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371600"/>
            <a:ext cx="10972800" cy="51706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</a:t>
            </a:r>
            <a:r>
              <a:rPr lang="ru-RU" sz="2400" dirty="0"/>
              <a:t>, апробация и внедрение </a:t>
            </a:r>
            <a:r>
              <a:rPr lang="ru-RU" sz="2400" dirty="0">
                <a:solidFill>
                  <a:srgbClr val="0070C0"/>
                </a:solidFill>
              </a:rPr>
              <a:t>персонализированных программ наставничества</a:t>
            </a:r>
            <a:r>
              <a:rPr lang="ru-RU" sz="2400" dirty="0"/>
              <a:t> для педагогических работников с учетом потребностей их профессионального роста и выявленных профессиональных </a:t>
            </a:r>
            <a:r>
              <a:rPr lang="ru-RU" sz="2400" dirty="0" smtClean="0"/>
              <a:t>затруднений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Создание </a:t>
            </a:r>
            <a:r>
              <a:rPr lang="ru-RU" sz="2400" dirty="0">
                <a:solidFill>
                  <a:srgbClr val="0070C0"/>
                </a:solidFill>
              </a:rPr>
              <a:t>электронного банка наставничества, доступного </a:t>
            </a:r>
            <a:r>
              <a:rPr lang="ru-RU" sz="2400" dirty="0"/>
              <a:t>для взаимодействия педагогов в рамках наставнических практик вне зависимости от их места работы и проживания (открытое наставничество</a:t>
            </a:r>
            <a:r>
              <a:rPr lang="ru-RU" sz="2400" dirty="0" smtClean="0"/>
              <a:t>)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Создание </a:t>
            </a:r>
            <a:r>
              <a:rPr lang="ru-RU" sz="2400" dirty="0">
                <a:solidFill>
                  <a:srgbClr val="0070C0"/>
                </a:solidFill>
              </a:rPr>
              <a:t>материалов мониторинга оценки эффективности </a:t>
            </a:r>
            <a:r>
              <a:rPr lang="ru-RU" sz="2400" dirty="0"/>
              <a:t>осуществления персонализированных программ </a:t>
            </a:r>
            <a:r>
              <a:rPr lang="ru-RU" sz="2400" dirty="0" smtClean="0"/>
              <a:t>наставничества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Увеличение </a:t>
            </a:r>
            <a:r>
              <a:rPr lang="ru-RU" sz="2400" dirty="0"/>
              <a:t>доли </a:t>
            </a:r>
            <a:r>
              <a:rPr lang="ru-RU" sz="2400" dirty="0">
                <a:solidFill>
                  <a:srgbClr val="0070C0"/>
                </a:solidFill>
              </a:rPr>
              <a:t>педагогов, вовлеченных </a:t>
            </a:r>
            <a:r>
              <a:rPr lang="ru-RU" sz="2400" dirty="0"/>
              <a:t>в процесс </a:t>
            </a:r>
            <a:r>
              <a:rPr lang="ru-RU" sz="2400" dirty="0" smtClean="0"/>
              <a:t>наставничества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Сокращение </a:t>
            </a:r>
            <a:r>
              <a:rPr lang="ru-RU" sz="2400" dirty="0">
                <a:solidFill>
                  <a:srgbClr val="0070C0"/>
                </a:solidFill>
              </a:rPr>
              <a:t>времени на адаптацию </a:t>
            </a:r>
            <a:r>
              <a:rPr lang="ru-RU" sz="2400" dirty="0"/>
              <a:t>молодого/начинающего педагога в профессиональной </a:t>
            </a:r>
            <a:r>
              <a:rPr lang="ru-RU" sz="2400" dirty="0" smtClean="0"/>
              <a:t>среде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Снижение </a:t>
            </a:r>
            <a:r>
              <a:rPr lang="ru-RU" sz="2400" dirty="0">
                <a:solidFill>
                  <a:srgbClr val="0070C0"/>
                </a:solidFill>
              </a:rPr>
              <a:t>«текучести» педагогических кадров</a:t>
            </a:r>
            <a:r>
              <a:rPr lang="ru-RU" sz="2400" dirty="0"/>
              <a:t>, закрепление молодых/начинающих педагогов в образовательной </a:t>
            </a:r>
            <a:r>
              <a:rPr lang="ru-RU" sz="2400" dirty="0" smtClean="0"/>
              <a:t>организации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733800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65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3400" y="364922"/>
            <a:ext cx="11201398" cy="930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Структурные компоненты системы (целевой модели)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наставничества </a:t>
            </a:r>
            <a:r>
              <a:rPr lang="ru-RU" sz="2400" b="1" dirty="0"/>
              <a:t>педагогических работников </a:t>
            </a:r>
            <a:r>
              <a:rPr lang="ru-RU" sz="2400" b="1" dirty="0" smtClean="0"/>
              <a:t>в </a:t>
            </a:r>
            <a:r>
              <a:rPr lang="ru-RU" sz="2400" b="1" dirty="0"/>
              <a:t>образовательной организации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0" y="4924426"/>
            <a:ext cx="2514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Внутренний контур</a:t>
            </a:r>
            <a:r>
              <a:rPr lang="ru-RU" sz="1600" dirty="0" smtClean="0"/>
              <a:t>:</a:t>
            </a:r>
          </a:p>
          <a:p>
            <a:pPr algn="ctr"/>
            <a:r>
              <a:rPr lang="ru-RU" sz="1100" dirty="0" smtClean="0"/>
              <a:t>структурные </a:t>
            </a:r>
            <a:r>
              <a:rPr lang="ru-RU" sz="1100" dirty="0"/>
              <a:t>компоненты, позволяющие непосредственно реализовывать систему (целевую модель) наставничества </a:t>
            </a:r>
            <a:endParaRPr lang="ru-RU" sz="1100" dirty="0" smtClean="0"/>
          </a:p>
          <a:p>
            <a:pPr algn="ctr"/>
            <a:r>
              <a:rPr lang="ru-RU" sz="1100" dirty="0" smtClean="0"/>
              <a:t>в </a:t>
            </a:r>
            <a:r>
              <a:rPr lang="ru-RU" sz="1100" dirty="0"/>
              <a:t>образовательной организации и </a:t>
            </a:r>
            <a:r>
              <a:rPr lang="ru-RU" sz="1100" dirty="0" smtClean="0"/>
              <a:t>отвечающие</a:t>
            </a:r>
          </a:p>
          <a:p>
            <a:pPr algn="ctr"/>
            <a:r>
              <a:rPr lang="ru-RU" sz="1100" dirty="0" smtClean="0"/>
              <a:t> </a:t>
            </a:r>
            <a:r>
              <a:rPr lang="ru-RU" sz="1100" dirty="0"/>
              <a:t>за успешность ее реализации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3400" y="1577340"/>
            <a:ext cx="2209800" cy="3070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Внешний контур</a:t>
            </a:r>
            <a:r>
              <a:rPr lang="ru-RU" dirty="0" smtClean="0"/>
              <a:t>: </a:t>
            </a:r>
            <a:r>
              <a:rPr lang="ru-RU" sz="1200" dirty="0" smtClean="0"/>
              <a:t>структурные </a:t>
            </a:r>
            <a:r>
              <a:rPr lang="ru-RU" sz="1200" dirty="0"/>
              <a:t>компоненты различных уровней управления образования, которые способствуют реализации системы (целевой модели) наставничества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6600" y="4924426"/>
            <a:ext cx="8458199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Образовательная </a:t>
            </a:r>
            <a:r>
              <a:rPr lang="ru-RU" sz="2400" b="1" dirty="0" smtClean="0"/>
              <a:t>организация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834" y="3048000"/>
            <a:ext cx="8817965" cy="161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Региональный уровень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5200" y="5623065"/>
            <a:ext cx="16764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Руководитель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50681" y="5623066"/>
            <a:ext cx="23622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Куратор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реализации </a:t>
            </a:r>
            <a:r>
              <a:rPr lang="ru-RU" sz="1400" b="1" dirty="0">
                <a:solidFill>
                  <a:srgbClr val="0070C0"/>
                </a:solidFill>
              </a:rPr>
              <a:t>программ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81962" y="5633085"/>
            <a:ext cx="3429000" cy="609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Методическое объединение (МО) </a:t>
            </a:r>
            <a:r>
              <a:rPr lang="ru-RU" sz="1400" b="1" dirty="0" smtClean="0">
                <a:solidFill>
                  <a:srgbClr val="0070C0"/>
                </a:solidFill>
              </a:rPr>
              <a:t>/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совет </a:t>
            </a:r>
            <a:r>
              <a:rPr lang="ru-RU" sz="1400" b="1" dirty="0">
                <a:solidFill>
                  <a:srgbClr val="0070C0"/>
                </a:solidFill>
              </a:rPr>
              <a:t>наставников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69655" y="3547602"/>
            <a:ext cx="295056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ИРО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53200" y="3552900"/>
            <a:ext cx="482679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ЦНППМ ПР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6833" y="1579738"/>
            <a:ext cx="8817965" cy="126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Федеральный уровень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69655" y="2035794"/>
            <a:ext cx="3752850" cy="718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ФГАОУ ДПО «Академия Министерства просвещения Российской Федерации»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24911" y="2035795"/>
            <a:ext cx="4155083" cy="7180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Федеральные центры научно-методического сопровождения педагогов</a:t>
            </a:r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6147149" y="4279649"/>
            <a:ext cx="484632" cy="972411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4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609600"/>
            <a:ext cx="10829925" cy="861774"/>
          </a:xfrm>
        </p:spPr>
        <p:txBody>
          <a:bodyPr/>
          <a:lstStyle/>
          <a:p>
            <a:r>
              <a:rPr lang="ru-RU" sz="2800" b="1" dirty="0" smtClean="0"/>
              <a:t>ОЖИДАЕМЫЕ ЭФФЕКТЫ ОТ ВНЕДРЕНИЯ (ПРИМЕНЕНИЯ) СИСТЕМЫ (ЦЕЛЕВОЙ МОДЕЛИ) НАСТАВНИЧЕСТВА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828800"/>
            <a:ext cx="10972800" cy="3323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</a:t>
            </a:r>
            <a:r>
              <a:rPr lang="ru-RU" sz="2400" dirty="0">
                <a:solidFill>
                  <a:srgbClr val="0070C0"/>
                </a:solidFill>
              </a:rPr>
              <a:t>профессионального мастерства </a:t>
            </a:r>
            <a:r>
              <a:rPr lang="ru-RU" sz="2400" dirty="0"/>
              <a:t>педагогов, развитие профессиональных инициатив и </a:t>
            </a:r>
            <a:r>
              <a:rPr lang="ru-RU" sz="2400" dirty="0" smtClean="0"/>
              <a:t>активности</a:t>
            </a:r>
          </a:p>
          <a:p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</a:t>
            </a:r>
            <a:r>
              <a:rPr lang="ru-RU" sz="2400" dirty="0"/>
              <a:t>уровня профессиональной компетентности педагогов при </a:t>
            </a:r>
            <a:r>
              <a:rPr lang="ru-RU" sz="2400" dirty="0">
                <a:solidFill>
                  <a:srgbClr val="0070C0"/>
                </a:solidFill>
              </a:rPr>
              <a:t>решении </a:t>
            </a:r>
            <a:r>
              <a:rPr lang="ru-RU" sz="2400" b="1" dirty="0">
                <a:solidFill>
                  <a:srgbClr val="0070C0"/>
                </a:solidFill>
              </a:rPr>
              <a:t>новых или нестандартных </a:t>
            </a:r>
            <a:r>
              <a:rPr lang="ru-RU" sz="2400" b="1" dirty="0" smtClean="0">
                <a:solidFill>
                  <a:srgbClr val="0070C0"/>
                </a:solidFill>
              </a:rPr>
              <a:t>задач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Построение </a:t>
            </a:r>
            <a:r>
              <a:rPr lang="ru-RU" sz="2400" dirty="0"/>
              <a:t>открытой среды наставничества педагогических работников, </a:t>
            </a:r>
            <a:r>
              <a:rPr lang="ru-RU" sz="2400" b="1" dirty="0">
                <a:solidFill>
                  <a:srgbClr val="C00000"/>
                </a:solidFill>
              </a:rPr>
              <a:t>партнерского взаимодействия среди всех субъектов </a:t>
            </a:r>
            <a:r>
              <a:rPr lang="ru-RU" sz="2400" dirty="0"/>
              <a:t>наставнической </a:t>
            </a:r>
            <a:r>
              <a:rPr lang="ru-RU" sz="2400" dirty="0" smtClean="0"/>
              <a:t>деятельности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743200"/>
            <a:ext cx="9699577" cy="9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764669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8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381000"/>
            <a:ext cx="10829925" cy="861774"/>
          </a:xfrm>
        </p:spPr>
        <p:txBody>
          <a:bodyPr/>
          <a:lstStyle/>
          <a:p>
            <a:r>
              <a:rPr lang="ru-RU" sz="2800" b="1" dirty="0" smtClean="0"/>
              <a:t>ЛОКАЛЬНЫЕ НОРМАТИВНЫЕ ПРАВОВЫЕ АКТЫ, ОБЕСПЕЧИВАЮЩИЕ РЕАЛИЗАЦИЮ СИСТЕМЫ (ЦЕЛЕВОЙ МОДЕЛИ) НАСТАВНИЧЕСТВА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371600"/>
            <a:ext cx="11287125" cy="526297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Коллективный договор </a:t>
            </a:r>
            <a:r>
              <a:rPr lang="ru-RU" dirty="0" smtClean="0"/>
              <a:t>– внесение изменений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Положение об оплате труда </a:t>
            </a:r>
            <a:r>
              <a:rPr lang="ru-RU" dirty="0"/>
              <a:t>– внесение </a:t>
            </a:r>
            <a:r>
              <a:rPr lang="ru-RU" dirty="0" smtClean="0"/>
              <a:t>изменений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Приказ</a:t>
            </a:r>
            <a:r>
              <a:rPr lang="ru-RU" dirty="0"/>
              <a:t> «Об утверждении положения о системе наставничества педагогических работников в образовательной организации» (с приложениями: </a:t>
            </a:r>
            <a:r>
              <a:rPr lang="ru-RU" dirty="0">
                <a:solidFill>
                  <a:srgbClr val="0070C0"/>
                </a:solidFill>
              </a:rPr>
              <a:t>Положение </a:t>
            </a:r>
            <a:r>
              <a:rPr lang="ru-RU" dirty="0"/>
              <a:t>о системе наставничества педагогических работников в образовательной </a:t>
            </a:r>
            <a:r>
              <a:rPr lang="ru-RU" dirty="0" smtClean="0"/>
              <a:t>организации, </a:t>
            </a:r>
            <a:r>
              <a:rPr lang="ru-RU" dirty="0">
                <a:solidFill>
                  <a:srgbClr val="0070C0"/>
                </a:solidFill>
              </a:rPr>
              <a:t>Дорожная карта </a:t>
            </a:r>
            <a:r>
              <a:rPr lang="ru-RU" dirty="0"/>
              <a:t>(план мероприятий) по реализации Положения о системе наставничества педагогических работников в образовательной </a:t>
            </a:r>
            <a:r>
              <a:rPr lang="ru-RU" dirty="0" smtClean="0"/>
              <a:t>организации)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Приказ(ы) о закреплении </a:t>
            </a:r>
            <a:r>
              <a:rPr lang="ru-RU" dirty="0"/>
              <a:t>наставнических пар/групп с письменного согласия их участников на возложение на них дополнительных обязанностей, связанных с наставнической </a:t>
            </a:r>
            <a:r>
              <a:rPr lang="ru-RU" dirty="0" smtClean="0"/>
              <a:t>деятельностью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</a:rPr>
              <a:t>наставника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Дополнительное </a:t>
            </a:r>
            <a:r>
              <a:rPr lang="ru-RU" dirty="0">
                <a:solidFill>
                  <a:srgbClr val="0070C0"/>
                </a:solidFill>
              </a:rPr>
              <a:t>соглашение к </a:t>
            </a:r>
            <a:r>
              <a:rPr lang="ru-RU" dirty="0" smtClean="0">
                <a:solidFill>
                  <a:srgbClr val="0070C0"/>
                </a:solidFill>
              </a:rPr>
              <a:t>трудовому договору</a:t>
            </a:r>
            <a:r>
              <a:rPr lang="ru-RU" dirty="0" smtClean="0"/>
              <a:t> с наставником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Согласие </a:t>
            </a:r>
            <a:r>
              <a:rPr lang="ru-RU" dirty="0" smtClean="0">
                <a:solidFill>
                  <a:srgbClr val="0070C0"/>
                </a:solidFill>
              </a:rPr>
              <a:t>наставляемого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Соглашения о сотрудничестве</a:t>
            </a:r>
            <a:r>
              <a:rPr lang="ru-RU" dirty="0"/>
              <a:t> с другими образовательными организациями, с ИПК, ИРО, ЦНППМ ПР в регионе; </a:t>
            </a:r>
            <a:r>
              <a:rPr lang="ru-RU" dirty="0" err="1"/>
              <a:t>стажировочными</a:t>
            </a:r>
            <a:r>
              <a:rPr lang="ru-RU" dirty="0"/>
              <a:t> площадками, образовательными организациями высшего и среднего профессионального образования, реализующими образовательные программы по направлению подготовки «Образование и педагогические науки»; социальными партнерами, общественными профессиональными объединениями (ассоциациями) и другими организациями, заинтересованными в наставничестве педагогических работников образовательной </a:t>
            </a:r>
            <a:r>
              <a:rPr lang="ru-RU" dirty="0" smtClean="0"/>
              <a:t>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Персонализированные программы наставничества </a:t>
            </a:r>
            <a:r>
              <a:rPr lang="ru-RU" dirty="0"/>
              <a:t>педагогических работников в 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9186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11353800" cy="50292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038600" y="3810000"/>
            <a:ext cx="1676400" cy="50637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Выполнено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55" y="6019800"/>
            <a:ext cx="167654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3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2092167"/>
            <a:ext cx="11382374" cy="45723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14400" y="3212623"/>
            <a:ext cx="3276600" cy="7983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Отсутствует информация из двух муниципальных образований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(г. Липецк, </a:t>
            </a:r>
            <a:r>
              <a:rPr lang="ru-RU" sz="1600" b="1" dirty="0" err="1" smtClean="0">
                <a:solidFill>
                  <a:srgbClr val="FF0000"/>
                </a:solidFill>
              </a:rPr>
              <a:t>Добровский</a:t>
            </a:r>
            <a:r>
              <a:rPr lang="ru-RU" sz="1600" b="1" dirty="0" smtClean="0">
                <a:solidFill>
                  <a:srgbClr val="FF0000"/>
                </a:solidFill>
              </a:rPr>
              <a:t> район)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3810000" y="4475777"/>
            <a:ext cx="304800" cy="171430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5" y="5788184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6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2155746"/>
            <a:ext cx="11249025" cy="405497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962400" y="3278359"/>
            <a:ext cx="1828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Актуальная задача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30" y="4665247"/>
            <a:ext cx="1676545" cy="536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30" y="5674229"/>
            <a:ext cx="167654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8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155746"/>
            <a:ext cx="11220450" cy="2872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5" y="3244692"/>
            <a:ext cx="1828959" cy="91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094652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2155746"/>
            <a:ext cx="11277599" cy="4276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196902"/>
            <a:ext cx="1828959" cy="914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6" y="3352800"/>
            <a:ext cx="1676545" cy="536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5" y="4168813"/>
            <a:ext cx="1676545" cy="536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300" y="4946726"/>
            <a:ext cx="1828959" cy="91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41" y="5657632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6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2251011"/>
            <a:ext cx="11268075" cy="56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2654142"/>
            <a:ext cx="11268075" cy="2253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326845"/>
            <a:ext cx="1676545" cy="536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392" y="4058247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8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77892"/>
            <a:ext cx="11125200" cy="4171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429000"/>
            <a:ext cx="1828959" cy="914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5457509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5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57200"/>
            <a:ext cx="10829925" cy="1107996"/>
          </a:xfrm>
        </p:spPr>
        <p:txBody>
          <a:bodyPr/>
          <a:lstStyle/>
          <a:p>
            <a:r>
              <a:rPr lang="ru-RU" sz="2400" b="1" dirty="0" smtClean="0"/>
              <a:t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87879"/>
          <a:stretch/>
        </p:blipFill>
        <p:spPr>
          <a:xfrm>
            <a:off x="457199" y="1546146"/>
            <a:ext cx="113538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67" y="2155746"/>
            <a:ext cx="11193734" cy="356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2512174"/>
            <a:ext cx="11306174" cy="3399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398171"/>
            <a:ext cx="1828959" cy="914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399" y="5013649"/>
            <a:ext cx="182895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8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10308235" cy="492443"/>
          </a:xfrm>
        </p:spPr>
        <p:txBody>
          <a:bodyPr/>
          <a:lstStyle/>
          <a:p>
            <a:r>
              <a:rPr lang="ru-RU" sz="3200" b="1" dirty="0" smtClean="0"/>
              <a:t>НАПРАВЛЕНИЯ ОРГАНИЗАЦИИ ДЕЯТЕЛЬНОСТИ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1277600" cy="387798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Работа </a:t>
            </a:r>
            <a:r>
              <a:rPr lang="ru-RU" sz="2800" dirty="0"/>
              <a:t>с </a:t>
            </a:r>
            <a:r>
              <a:rPr lang="ru-RU" sz="2800" dirty="0">
                <a:solidFill>
                  <a:srgbClr val="0070C0"/>
                </a:solidFill>
              </a:rPr>
              <a:t>молодыми </a:t>
            </a:r>
            <a:r>
              <a:rPr lang="ru-RU" sz="2800" dirty="0" smtClean="0">
                <a:solidFill>
                  <a:srgbClr val="0070C0"/>
                </a:solidFill>
              </a:rPr>
              <a:t>специалистами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Деятельность </a:t>
            </a:r>
            <a:r>
              <a:rPr lang="ru-RU" sz="2800" dirty="0"/>
              <a:t>по </a:t>
            </a:r>
            <a:r>
              <a:rPr lang="ru-RU" sz="2800" dirty="0">
                <a:solidFill>
                  <a:srgbClr val="0070C0"/>
                </a:solidFill>
              </a:rPr>
              <a:t>адаптации</a:t>
            </a:r>
            <a:r>
              <a:rPr lang="ru-RU" sz="2800" dirty="0"/>
              <a:t> педагогических кадров </a:t>
            </a:r>
            <a:r>
              <a:rPr lang="ru-RU" sz="2800" dirty="0">
                <a:solidFill>
                  <a:srgbClr val="0070C0"/>
                </a:solidFill>
              </a:rPr>
              <a:t>в новой </a:t>
            </a:r>
            <a:r>
              <a:rPr lang="ru-RU" sz="2800" dirty="0" smtClean="0">
                <a:solidFill>
                  <a:srgbClr val="0070C0"/>
                </a:solidFill>
              </a:rPr>
              <a:t>организации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Работа </a:t>
            </a:r>
            <a:r>
              <a:rPr lang="ru-RU" sz="2800" dirty="0"/>
              <a:t>с педагогическими кадрами при </a:t>
            </a:r>
            <a:r>
              <a:rPr lang="ru-RU" sz="2800" dirty="0">
                <a:solidFill>
                  <a:srgbClr val="0070C0"/>
                </a:solidFill>
              </a:rPr>
              <a:t>вхождении в новую </a:t>
            </a:r>
            <a:r>
              <a:rPr lang="ru-RU" sz="2800" dirty="0" smtClean="0">
                <a:solidFill>
                  <a:srgbClr val="0070C0"/>
                </a:solidFill>
              </a:rPr>
              <a:t>должность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Организация </a:t>
            </a:r>
            <a:r>
              <a:rPr lang="ru-RU" sz="2800" dirty="0"/>
              <a:t>работы с кадрами </a:t>
            </a:r>
            <a:r>
              <a:rPr lang="ru-RU" sz="2800" dirty="0">
                <a:solidFill>
                  <a:srgbClr val="0070C0"/>
                </a:solidFill>
              </a:rPr>
              <a:t>по итогам </a:t>
            </a:r>
            <a:r>
              <a:rPr lang="ru-RU" sz="2800" dirty="0" smtClean="0">
                <a:solidFill>
                  <a:srgbClr val="0070C0"/>
                </a:solidFill>
              </a:rPr>
              <a:t>аттестации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/>
              <a:t>Обучение </a:t>
            </a:r>
            <a:r>
              <a:rPr lang="ru-RU" sz="2800" dirty="0"/>
              <a:t>при введении </a:t>
            </a:r>
            <a:r>
              <a:rPr lang="ru-RU" sz="2800" dirty="0">
                <a:solidFill>
                  <a:srgbClr val="0070C0"/>
                </a:solidFill>
              </a:rPr>
              <a:t>новых технологий </a:t>
            </a:r>
            <a:r>
              <a:rPr lang="ru-RU" sz="2800" dirty="0" smtClean="0">
                <a:solidFill>
                  <a:srgbClr val="0070C0"/>
                </a:solidFill>
              </a:rPr>
              <a:t>и инноваций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</a:rPr>
              <a:t>Обмен </a:t>
            </a:r>
            <a:r>
              <a:rPr lang="ru-RU" sz="2800" dirty="0">
                <a:solidFill>
                  <a:srgbClr val="0070C0"/>
                </a:solidFill>
              </a:rPr>
              <a:t>опытом </a:t>
            </a:r>
            <a:r>
              <a:rPr lang="ru-RU" sz="2800" dirty="0"/>
              <a:t>между членами педагогического </a:t>
            </a:r>
            <a:r>
              <a:rPr lang="ru-RU" sz="2800" dirty="0" smtClean="0"/>
              <a:t>коллектива</a:t>
            </a:r>
            <a:endParaRPr lang="ru-RU" sz="2800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619125" y="2209800"/>
            <a:ext cx="9667876" cy="762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3" y="4343400"/>
            <a:ext cx="9693480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8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469344"/>
            <a:ext cx="11222635" cy="738664"/>
          </a:xfrm>
        </p:spPr>
        <p:txBody>
          <a:bodyPr/>
          <a:lstStyle/>
          <a:p>
            <a:r>
              <a:rPr lang="ru-RU" sz="2400" b="1" dirty="0" smtClean="0"/>
              <a:t>ОРГАНИЗАЦИОННО-КООРДИНАЦИОННЫЕ МЕРОПРИЯТИЯ</a:t>
            </a:r>
            <a:r>
              <a:rPr lang="ru-RU" sz="2400" b="1" dirty="0"/>
              <a:t>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СИСТЕМАТИЗАЦИЯ ИНФОРМАЦИИ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08008"/>
            <a:ext cx="10972800" cy="2769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4638773"/>
              </p:ext>
            </p:extLst>
          </p:nvPr>
        </p:nvGraphicFramePr>
        <p:xfrm>
          <a:off x="359765" y="1676400"/>
          <a:ext cx="11298834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35">
                  <a:extLst>
                    <a:ext uri="{9D8B030D-6E8A-4147-A177-3AD203B41FA5}">
                      <a16:colId xmlns:a16="http://schemas.microsoft.com/office/drawing/2014/main" xmlns="" val="337033776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xmlns="" val="1211472354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xmlns="" val="4107253151"/>
                    </a:ext>
                  </a:extLst>
                </a:gridCol>
              </a:tblGrid>
              <a:tr h="3298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03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списка кураторов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384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списка пар</a:t>
                      </a:r>
                      <a:r>
                        <a:rPr lang="ru-RU" baseline="0" dirty="0" smtClean="0"/>
                        <a:t> / групп наставников и наставляемых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77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Указание направления деятельности пары / группы:</a:t>
                      </a:r>
                    </a:p>
                    <a:p>
                      <a:r>
                        <a:rPr lang="ru-RU" dirty="0" smtClean="0"/>
                        <a:t>3.1. Работа с молодыми специалистами</a:t>
                      </a:r>
                    </a:p>
                    <a:p>
                      <a:r>
                        <a:rPr lang="ru-RU" dirty="0" smtClean="0"/>
                        <a:t>3.2. Деятельность по адаптации педагогических кадров в новой организации</a:t>
                      </a:r>
                    </a:p>
                    <a:p>
                      <a:r>
                        <a:rPr lang="ru-RU" dirty="0" smtClean="0"/>
                        <a:t>3.3. Работа с педагогическими кадрами при вхождении в новую должность</a:t>
                      </a:r>
                    </a:p>
                    <a:p>
                      <a:r>
                        <a:rPr lang="ru-RU" dirty="0" smtClean="0"/>
                        <a:t>3.4. Организация работы с кадрами по итогам аттестации</a:t>
                      </a:r>
                    </a:p>
                    <a:p>
                      <a:r>
                        <a:rPr lang="ru-RU" dirty="0" smtClean="0"/>
                        <a:t>3.5. Обучение при введении новых технологий и инноваций</a:t>
                      </a:r>
                    </a:p>
                    <a:p>
                      <a:r>
                        <a:rPr lang="ru-RU" dirty="0" smtClean="0"/>
                        <a:t>3.6. Обмен опытом между членами педагогического коллектива</a:t>
                      </a:r>
                    </a:p>
                    <a:p>
                      <a:r>
                        <a:rPr lang="ru-RU" dirty="0" smtClean="0"/>
                        <a:t>3.7. Инновационная форма реализации наставничества (указать направление)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670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об участии в реализации программы наставничества совета наставников / методического объединения образовательной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декабря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424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073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469344"/>
            <a:ext cx="11222635" cy="738664"/>
          </a:xfrm>
        </p:spPr>
        <p:txBody>
          <a:bodyPr/>
          <a:lstStyle/>
          <a:p>
            <a:r>
              <a:rPr lang="ru-RU" sz="2400" b="1" dirty="0" smtClean="0"/>
              <a:t>ОРГАНИЗАЦИОННО-КООРДИНАЦИОННЫЕ МЕРОПРИЯТИЯ</a:t>
            </a:r>
            <a:r>
              <a:rPr lang="ru-RU" sz="2400" b="1" dirty="0"/>
              <a:t>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СИСТЕМАТИЗАЦИЯ ИНФОРМАЦИИ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08008"/>
            <a:ext cx="10972800" cy="2769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6045868"/>
              </p:ext>
            </p:extLst>
          </p:nvPr>
        </p:nvGraphicFramePr>
        <p:xfrm>
          <a:off x="359765" y="1676400"/>
          <a:ext cx="1129883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35">
                  <a:extLst>
                    <a:ext uri="{9D8B030D-6E8A-4147-A177-3AD203B41FA5}">
                      <a16:colId xmlns:a16="http://schemas.microsoft.com/office/drawing/2014/main" xmlns="" val="337033776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xmlns="" val="1211472354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xmlns="" val="4107253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032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</a:t>
                      </a:r>
                      <a:r>
                        <a:rPr lang="ru-RU" baseline="0" dirty="0" smtClean="0"/>
                        <a:t> списка профессиональных дефицитов – объектов корректировки </a:t>
                      </a:r>
                    </a:p>
                    <a:p>
                      <a:r>
                        <a:rPr lang="ru-RU" baseline="0" dirty="0" smtClean="0"/>
                        <a:t>в процессе реализации программы наставничества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462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персонализированных программ наставничества, составление индивидуального</a:t>
                      </a:r>
                      <a:r>
                        <a:rPr lang="ru-RU" baseline="0" dirty="0" smtClean="0"/>
                        <a:t> образовательного маршрута наставляемого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65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Мониторинг нормативно-правовых актов по реализации программы наставничества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декабря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1424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 о повышении квалификации наставника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января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949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Ссылка на сайт,</a:t>
                      </a:r>
                      <a:r>
                        <a:rPr lang="ru-RU" baseline="0" dirty="0" smtClean="0"/>
                        <a:t> содержащий информацию о реализации программы наставничества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января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951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639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832092"/>
          </a:xfrm>
        </p:spPr>
        <p:txBody>
          <a:bodyPr/>
          <a:lstStyle/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							</a:t>
            </a:r>
            <a:r>
              <a:rPr lang="ru-RU" i="1" dirty="0" smtClean="0"/>
              <a:t>Мерзлякова </a:t>
            </a:r>
            <a:r>
              <a:rPr lang="ru-RU" i="1" dirty="0"/>
              <a:t>Елена Валерьевна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							руководитель </a:t>
            </a:r>
            <a:r>
              <a:rPr lang="ru-RU" dirty="0"/>
              <a:t>ЦНППМПР ГАУДПО ЛО «ИРО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							+7 (920) 543-20-11</a:t>
            </a:r>
          </a:p>
          <a:p>
            <a:r>
              <a:rPr lang="ru-RU" dirty="0" smtClean="0"/>
              <a:t>							</a:t>
            </a:r>
            <a:r>
              <a:rPr lang="en-US" dirty="0" smtClean="0">
                <a:hlinkClick r:id="rId2"/>
              </a:rPr>
              <a:t>alena48rus@yandex.ru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							</a:t>
            </a:r>
            <a:r>
              <a:rPr lang="ru-RU" i="1" dirty="0" smtClean="0"/>
              <a:t>Наумова Ирина Юрьевна</a:t>
            </a:r>
            <a:r>
              <a:rPr lang="ru-RU" dirty="0" smtClean="0"/>
              <a:t>,</a:t>
            </a:r>
          </a:p>
          <a:p>
            <a:r>
              <a:rPr lang="en-US" dirty="0" smtClean="0"/>
              <a:t>							</a:t>
            </a:r>
            <a:r>
              <a:rPr lang="ru-RU" dirty="0" err="1" smtClean="0"/>
              <a:t>тьютор</a:t>
            </a:r>
            <a:r>
              <a:rPr lang="ru-RU" dirty="0" smtClean="0"/>
              <a:t> </a:t>
            </a:r>
            <a:r>
              <a:rPr lang="ru-RU" dirty="0"/>
              <a:t>ЦНППМПР ГАУДПО ЛО «ИРО</a:t>
            </a:r>
            <a:r>
              <a:rPr lang="ru-RU" dirty="0" smtClean="0"/>
              <a:t>»</a:t>
            </a:r>
          </a:p>
          <a:p>
            <a:r>
              <a:rPr lang="en-US" dirty="0" smtClean="0"/>
              <a:t>							</a:t>
            </a:r>
            <a:r>
              <a:rPr lang="ru-RU" dirty="0" smtClean="0"/>
              <a:t>+7 (919) 166-81-15</a:t>
            </a:r>
          </a:p>
          <a:p>
            <a:r>
              <a:rPr lang="en-US" dirty="0" smtClean="0"/>
              <a:t>							</a:t>
            </a:r>
            <a:r>
              <a:rPr lang="en-US" dirty="0" smtClean="0">
                <a:hlinkClick r:id="rId3"/>
              </a:rPr>
              <a:t>naumovirin2009@yandex.ru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4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9000" cy="1477328"/>
          </a:xfrm>
        </p:spPr>
        <p:txBody>
          <a:bodyPr/>
          <a:lstStyle/>
          <a:p>
            <a:r>
              <a:rPr lang="ru-RU" sz="3200" b="1" dirty="0" smtClean="0"/>
              <a:t>ОРГАНИЗАЦИОННО-МЕТОДИЧЕСКИЕ </a:t>
            </a:r>
            <a:br>
              <a:rPr lang="ru-RU" sz="3200" b="1" dirty="0" smtClean="0"/>
            </a:br>
            <a:r>
              <a:rPr lang="ru-RU" sz="3200" b="1" dirty="0" smtClean="0"/>
              <a:t>И ОРГАНИЗАЦИОННО-ПЕДАГОГИЧЕСКИЕ УСЛОВИЯ И РЕСУРСЫ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539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Подготовка </a:t>
            </a:r>
            <a:r>
              <a:rPr lang="ru-RU" sz="2000" b="1" dirty="0">
                <a:solidFill>
                  <a:srgbClr val="0070C0"/>
                </a:solidFill>
              </a:rPr>
              <a:t>локальных нормативных </a:t>
            </a:r>
            <a:r>
              <a:rPr lang="ru-RU" sz="2000" b="1" dirty="0" smtClean="0">
                <a:solidFill>
                  <a:srgbClr val="0070C0"/>
                </a:solidFill>
              </a:rPr>
              <a:t>актов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Разработка </a:t>
            </a:r>
            <a:r>
              <a:rPr lang="ru-RU" sz="2000" b="1" dirty="0">
                <a:solidFill>
                  <a:srgbClr val="0070C0"/>
                </a:solidFill>
              </a:rPr>
              <a:t>персонализированных программ </a:t>
            </a:r>
            <a:r>
              <a:rPr lang="ru-RU" sz="2000" dirty="0"/>
              <a:t>наставнической </a:t>
            </a:r>
            <a:r>
              <a:rPr lang="ru-RU" sz="2000" dirty="0" smtClean="0"/>
              <a:t>деятельности</a:t>
            </a: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Оказание </a:t>
            </a:r>
            <a:r>
              <a:rPr lang="ru-RU" sz="2000" dirty="0">
                <a:solidFill>
                  <a:srgbClr val="0070C0"/>
                </a:solidFill>
              </a:rPr>
              <a:t>консультационной и методической помощи наставникам и наставляемым </a:t>
            </a:r>
            <a:r>
              <a:rPr lang="ru-RU" sz="2000" dirty="0"/>
              <a:t>в разработке перечня </a:t>
            </a:r>
            <a:r>
              <a:rPr lang="ru-RU" sz="2000" dirty="0">
                <a:solidFill>
                  <a:srgbClr val="0070C0"/>
                </a:solidFill>
              </a:rPr>
              <a:t>мероприятий дорожной карты </a:t>
            </a:r>
            <a:r>
              <a:rPr lang="ru-RU" sz="2000" dirty="0"/>
              <a:t>по реализации персонализированных программ </a:t>
            </a:r>
            <a:r>
              <a:rPr lang="ru-RU" sz="2000" dirty="0" smtClean="0"/>
              <a:t>наставничества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Цифровая</a:t>
            </a:r>
            <a:r>
              <a:rPr lang="ru-RU" sz="2000" dirty="0" smtClean="0"/>
              <a:t> информационно-коммуникационная </a:t>
            </a:r>
            <a:r>
              <a:rPr lang="ru-RU" sz="2000" dirty="0" smtClean="0">
                <a:solidFill>
                  <a:srgbClr val="0070C0"/>
                </a:solidFill>
              </a:rPr>
              <a:t>среда</a:t>
            </a:r>
            <a:r>
              <a:rPr lang="ru-RU" sz="2000" dirty="0" smtClean="0"/>
              <a:t> </a:t>
            </a:r>
            <a:r>
              <a:rPr lang="ru-RU" sz="2000" dirty="0"/>
              <a:t>наставничества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Изучение</a:t>
            </a:r>
            <a:r>
              <a:rPr lang="ru-RU" sz="2000" dirty="0"/>
              <a:t>, обобщение и распространение </a:t>
            </a:r>
            <a:r>
              <a:rPr lang="ru-RU" sz="2000" dirty="0">
                <a:solidFill>
                  <a:srgbClr val="0070C0"/>
                </a:solidFill>
              </a:rPr>
              <a:t>положительного опыта </a:t>
            </a:r>
            <a:r>
              <a:rPr lang="ru-RU" sz="2000" dirty="0"/>
              <a:t>работы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</a:rPr>
              <a:t>Координирование</a:t>
            </a:r>
            <a:r>
              <a:rPr lang="ru-RU" sz="2000" dirty="0" smtClean="0"/>
              <a:t> </a:t>
            </a:r>
            <a:r>
              <a:rPr lang="ru-RU" sz="2000" dirty="0"/>
              <a:t>вертикальных и горизонтальных </a:t>
            </a:r>
            <a:r>
              <a:rPr lang="ru-RU" sz="2000" dirty="0">
                <a:solidFill>
                  <a:srgbClr val="0070C0"/>
                </a:solidFill>
              </a:rPr>
              <a:t>связей</a:t>
            </a:r>
            <a:r>
              <a:rPr lang="ru-RU" sz="2000" dirty="0"/>
              <a:t> в управлении наставнической </a:t>
            </a:r>
            <a:r>
              <a:rPr lang="ru-RU" sz="2000" dirty="0" smtClean="0"/>
              <a:t>деятельностью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Нормотворческая, учебно-методическая, научно-методическая, информационно-аналитическая </a:t>
            </a:r>
            <a:r>
              <a:rPr lang="ru-RU" sz="2000" dirty="0"/>
              <a:t>деятельность региональных ЦНППМ, </a:t>
            </a:r>
            <a:r>
              <a:rPr lang="ru-RU" sz="2000" dirty="0" err="1"/>
              <a:t>стажировочных</a:t>
            </a:r>
            <a:r>
              <a:rPr lang="ru-RU" sz="2000" dirty="0"/>
              <a:t> площадок, сетевых сообществ, педагогических ассоциаций и т.д., </a:t>
            </a:r>
            <a:r>
              <a:rPr lang="ru-RU" sz="2000" dirty="0" smtClean="0"/>
              <a:t>направленная </a:t>
            </a:r>
            <a:r>
              <a:rPr lang="ru-RU" sz="2000" dirty="0"/>
              <a:t>на </a:t>
            </a:r>
            <a:r>
              <a:rPr lang="ru-RU" sz="2000" dirty="0">
                <a:solidFill>
                  <a:srgbClr val="0070C0"/>
                </a:solidFill>
              </a:rPr>
              <a:t>поддержку наставничества </a:t>
            </a:r>
            <a:r>
              <a:rPr lang="ru-RU" sz="2000" dirty="0"/>
              <a:t>педагогических работников в образовательных </a:t>
            </a:r>
            <a:r>
              <a:rPr lang="ru-RU" sz="2000" dirty="0" smtClean="0"/>
              <a:t>организациях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Осуществление </a:t>
            </a:r>
            <a:r>
              <a:rPr lang="ru-RU" sz="2000" dirty="0">
                <a:solidFill>
                  <a:srgbClr val="0070C0"/>
                </a:solidFill>
              </a:rPr>
              <a:t>мониторинга результатов </a:t>
            </a:r>
            <a:r>
              <a:rPr lang="ru-RU" sz="2000" dirty="0"/>
              <a:t>наставнической </a:t>
            </a:r>
            <a:r>
              <a:rPr lang="ru-RU" sz="2000" dirty="0" smtClean="0"/>
              <a:t>деятельности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9699577" cy="97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867400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9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353800" cy="1107996"/>
          </a:xfrm>
        </p:spPr>
        <p:txBody>
          <a:bodyPr/>
          <a:lstStyle/>
          <a:p>
            <a:r>
              <a:rPr lang="ru-RU" sz="2400" b="1" dirty="0" smtClean="0"/>
              <a:t>СТРУКТУРНЫЕ КОМПОНЕНТЫ СИСТЕМЫ (ЦЕЛЕВОЙ МОДЕЛИ) НАСТАВНИЧЕСТВА ПЕДАГОГИЧЕСКИХ РАБОТНИКОВ В ОБРАЗОВАТЕЛЬНОЙ ОРГАНИЗАЦИИ. </a:t>
            </a:r>
            <a:br>
              <a:rPr lang="ru-RU" sz="2400" b="1" dirty="0" smtClean="0"/>
            </a:br>
            <a:r>
              <a:rPr lang="ru-RU" sz="2400" b="1" dirty="0" smtClean="0"/>
              <a:t>ВНУТРЕННИЙ КОНТУР: ОБРАЗОВАТЕЛЬНАЯ ОРГАНИЗАЦИЯ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828800"/>
            <a:ext cx="10972800" cy="4401205"/>
          </a:xfrm>
        </p:spPr>
        <p:txBody>
          <a:bodyPr/>
          <a:lstStyle/>
          <a:p>
            <a:r>
              <a:rPr lang="ru-RU" sz="2200" dirty="0" smtClean="0"/>
              <a:t>1. Издает </a:t>
            </a:r>
            <a:r>
              <a:rPr lang="ru-RU" sz="2200" dirty="0">
                <a:solidFill>
                  <a:srgbClr val="0070C0"/>
                </a:solidFill>
              </a:rPr>
              <a:t>локальные акты </a:t>
            </a:r>
            <a:r>
              <a:rPr lang="ru-RU" sz="2200" dirty="0"/>
              <a:t>о внедрении и реализации системы (целевой модели) наставничества, принимает </a:t>
            </a:r>
            <a:r>
              <a:rPr lang="ru-RU" sz="2200" dirty="0">
                <a:solidFill>
                  <a:srgbClr val="0070C0"/>
                </a:solidFill>
              </a:rPr>
              <a:t>Положение </a:t>
            </a:r>
            <a:r>
              <a:rPr lang="ru-RU" sz="2200" dirty="0"/>
              <a:t>о системе наставничества педагогических работников в образовательной организации, </a:t>
            </a:r>
            <a:r>
              <a:rPr lang="ru-RU" sz="2200" dirty="0">
                <a:solidFill>
                  <a:srgbClr val="0070C0"/>
                </a:solidFill>
              </a:rPr>
              <a:t>дорожную карту </a:t>
            </a:r>
            <a:r>
              <a:rPr lang="ru-RU" sz="2200" dirty="0"/>
              <a:t>по его реализации и </a:t>
            </a:r>
            <a:r>
              <a:rPr lang="ru-RU" sz="2200" dirty="0">
                <a:solidFill>
                  <a:srgbClr val="0070C0"/>
                </a:solidFill>
              </a:rPr>
              <a:t>другие </a:t>
            </a:r>
            <a:r>
              <a:rPr lang="ru-RU" sz="2200" dirty="0"/>
              <a:t>документы.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2</a:t>
            </a:r>
            <a:r>
              <a:rPr lang="ru-RU" sz="2200" dirty="0"/>
              <a:t>. Организует </a:t>
            </a:r>
            <a:r>
              <a:rPr lang="ru-RU" sz="2200" dirty="0">
                <a:solidFill>
                  <a:srgbClr val="0070C0"/>
                </a:solidFill>
              </a:rPr>
              <a:t>контакты</a:t>
            </a:r>
            <a:r>
              <a:rPr lang="ru-RU" sz="2200" dirty="0"/>
              <a:t> с различными структурами по проблемам наставничества во внешнем контуре (заключение договоров о сотрудничестве, о социальном партнерстве, проведение координационных совещаний, участие в конференциях, форумах, вебинарах, семинарах по проблемам наставничества и т.п.). </a:t>
            </a:r>
            <a:endParaRPr lang="ru-RU" sz="2200" dirty="0" smtClean="0"/>
          </a:p>
          <a:p>
            <a:r>
              <a:rPr lang="ru-RU" sz="2200" dirty="0" smtClean="0"/>
              <a:t>3</a:t>
            </a:r>
            <a:r>
              <a:rPr lang="ru-RU" sz="2200" dirty="0"/>
              <a:t>. Осуществляет организационное, учебно-методическое, материально-техническое, инфраструктурное </a:t>
            </a:r>
            <a:r>
              <a:rPr lang="ru-RU" sz="2200" dirty="0">
                <a:solidFill>
                  <a:srgbClr val="0070C0"/>
                </a:solidFill>
              </a:rPr>
              <a:t>обеспечение системы </a:t>
            </a:r>
            <a:r>
              <a:rPr lang="ru-RU" sz="2200" dirty="0"/>
              <a:t>(целевой модели) наставничества. </a:t>
            </a:r>
            <a:endParaRPr lang="ru-RU" sz="2200" dirty="0" smtClean="0"/>
          </a:p>
          <a:p>
            <a:r>
              <a:rPr lang="ru-RU" sz="2200" dirty="0" smtClean="0"/>
              <a:t>4</a:t>
            </a:r>
            <a:r>
              <a:rPr lang="ru-RU" sz="2200" dirty="0"/>
              <a:t>. Создает </a:t>
            </a:r>
            <a:r>
              <a:rPr lang="ru-RU" sz="2200" dirty="0">
                <a:solidFill>
                  <a:srgbClr val="0070C0"/>
                </a:solidFill>
              </a:rPr>
              <a:t>условия по координации и мониторингу </a:t>
            </a:r>
            <a:r>
              <a:rPr lang="ru-RU" sz="2200" dirty="0"/>
              <a:t>реализации системы (целевой модели) наставничества.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276600"/>
            <a:ext cx="969957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5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0896600" cy="1107996"/>
          </a:xfrm>
        </p:spPr>
        <p:txBody>
          <a:bodyPr/>
          <a:lstStyle/>
          <a:p>
            <a:r>
              <a:rPr lang="ru-RU" sz="2400" b="1" dirty="0" smtClean="0"/>
              <a:t>СТРУКТУРНЫЕ КОМПОНЕНТЫ СИСТЕМЫ (ЦЕЛЕВОЙ МОДЕЛИ) НАСТАВНИЧЕСТВА ПЕДАГОГИЧЕСКИХ РАБОТНИКОВ В ОБРАЗОВАТЕЛЬНОЙ ОРГАНИЗАЦИИ. </a:t>
            </a:r>
            <a:br>
              <a:rPr lang="ru-RU" sz="2400" b="1" dirty="0" smtClean="0"/>
            </a:br>
            <a:r>
              <a:rPr lang="ru-RU" sz="2400" b="1" dirty="0" smtClean="0"/>
              <a:t>КУРАТОР РЕАЛИЗАЦИИ ПРОГРАММ НАСТАВНИЧЕСТВА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10972800" cy="461664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Своевременно </a:t>
            </a:r>
            <a:r>
              <a:rPr lang="ru-RU" sz="2000" dirty="0"/>
              <a:t>(не менее одного раза в год) </a:t>
            </a:r>
            <a:r>
              <a:rPr lang="ru-RU" sz="2000" dirty="0">
                <a:solidFill>
                  <a:srgbClr val="0070C0"/>
                </a:solidFill>
              </a:rPr>
              <a:t>актуализирует информацию </a:t>
            </a:r>
            <a:r>
              <a:rPr lang="ru-RU" sz="2000" dirty="0"/>
              <a:t>о наличии </a:t>
            </a:r>
            <a:r>
              <a:rPr lang="ru-RU" sz="2000" dirty="0" smtClean="0"/>
              <a:t>в </a:t>
            </a:r>
            <a:r>
              <a:rPr lang="ru-RU" sz="2000" dirty="0"/>
              <a:t>образовательной организации педагогов, которых необходимо включить в наставническую деятельность в качестве </a:t>
            </a:r>
            <a:r>
              <a:rPr lang="ru-RU" sz="2000" dirty="0" smtClean="0"/>
              <a:t>наставляемых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Организует </a:t>
            </a:r>
            <a:r>
              <a:rPr lang="ru-RU" sz="2000" dirty="0">
                <a:solidFill>
                  <a:srgbClr val="0070C0"/>
                </a:solidFill>
              </a:rPr>
              <a:t>разработку</a:t>
            </a:r>
            <a:r>
              <a:rPr lang="ru-RU" sz="2000" dirty="0"/>
              <a:t> персонализированных </a:t>
            </a:r>
            <a:r>
              <a:rPr lang="ru-RU" sz="2000" dirty="0">
                <a:solidFill>
                  <a:srgbClr val="0070C0"/>
                </a:solidFill>
              </a:rPr>
              <a:t>программ</a:t>
            </a:r>
            <a:r>
              <a:rPr lang="ru-RU" sz="2000" dirty="0"/>
              <a:t> </a:t>
            </a:r>
            <a:r>
              <a:rPr lang="ru-RU" sz="2000" dirty="0" smtClean="0"/>
              <a:t>наставничества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Осуществляет </a:t>
            </a:r>
            <a:r>
              <a:rPr lang="ru-RU" sz="2000" dirty="0">
                <a:solidFill>
                  <a:srgbClr val="0070C0"/>
                </a:solidFill>
              </a:rPr>
              <a:t>мониторинг</a:t>
            </a:r>
            <a:r>
              <a:rPr lang="ru-RU" sz="2000" dirty="0"/>
              <a:t> эффективности и результативности системы (целевой модели) наставничества, формирует </a:t>
            </a:r>
            <a:r>
              <a:rPr lang="ru-RU" sz="2000" dirty="0">
                <a:solidFill>
                  <a:srgbClr val="0070C0"/>
                </a:solidFill>
              </a:rPr>
              <a:t>итоговый аналитический отчет </a:t>
            </a:r>
            <a:r>
              <a:rPr lang="ru-RU" sz="2000" dirty="0"/>
              <a:t>по внедрению системы (целевой модели) </a:t>
            </a:r>
            <a:r>
              <a:rPr lang="ru-RU" sz="2000" dirty="0" smtClean="0"/>
              <a:t>наставничества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Осуществляет </a:t>
            </a:r>
            <a:r>
              <a:rPr lang="ru-RU" sz="2000" dirty="0">
                <a:solidFill>
                  <a:srgbClr val="0070C0"/>
                </a:solidFill>
              </a:rPr>
              <a:t>координацию деятельности </a:t>
            </a:r>
            <a:r>
              <a:rPr lang="ru-RU" sz="2000" dirty="0"/>
              <a:t>по наставничеству с ответственными и неформальными представителями региональной системы наставничества, с сетевыми педагогическими </a:t>
            </a:r>
            <a:r>
              <a:rPr lang="ru-RU" sz="2000" dirty="0" smtClean="0"/>
              <a:t>сообществами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Принимает </a:t>
            </a:r>
            <a:r>
              <a:rPr lang="ru-RU" sz="2000" dirty="0"/>
              <a:t>(совместно с системным администратором) участие в </a:t>
            </a:r>
            <a:r>
              <a:rPr lang="ru-RU" sz="2000" dirty="0">
                <a:solidFill>
                  <a:srgbClr val="0070C0"/>
                </a:solidFill>
              </a:rPr>
              <a:t>наполнении рубрики </a:t>
            </a:r>
            <a:r>
              <a:rPr lang="ru-RU" sz="2000" dirty="0"/>
              <a:t>(странички) «Наставничество» </a:t>
            </a:r>
            <a:r>
              <a:rPr lang="ru-RU" sz="2000" dirty="0">
                <a:solidFill>
                  <a:srgbClr val="0070C0"/>
                </a:solidFill>
              </a:rPr>
              <a:t>на официальном сайте </a:t>
            </a:r>
            <a:r>
              <a:rPr lang="ru-RU" sz="2000" dirty="0"/>
              <a:t>общеобразовательной организации различной информацией (событийная, новостная, методическая, правовая и пр</a:t>
            </a:r>
            <a:r>
              <a:rPr lang="ru-RU" sz="2000" dirty="0" smtClean="0"/>
              <a:t>.)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Инициирует </a:t>
            </a:r>
            <a:r>
              <a:rPr lang="ru-RU" sz="2000" dirty="0"/>
              <a:t>публичные </a:t>
            </a:r>
            <a:r>
              <a:rPr lang="ru-RU" sz="2000" dirty="0">
                <a:solidFill>
                  <a:srgbClr val="0070C0"/>
                </a:solidFill>
              </a:rPr>
              <a:t>мероприятия по популяризации </a:t>
            </a:r>
            <a:r>
              <a:rPr lang="ru-RU" sz="2000" dirty="0"/>
              <a:t>системы наставничества педагогических работников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41777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10982325" cy="1477328"/>
          </a:xfrm>
        </p:spPr>
        <p:txBody>
          <a:bodyPr/>
          <a:lstStyle/>
          <a:p>
            <a:r>
              <a:rPr lang="ru-RU" sz="2400" b="1" dirty="0" smtClean="0"/>
              <a:t>СТРУКТУРНЫЕ КОМПОНЕНТЫ СИСТЕМЫ (ЦЕЛЕВОЙ МОДЕЛИ) НАСТАВНИЧЕСТВА ПЕДАГОГИЧЕСКИХ РАБОТНИКОВ В ОБРАЗОВАТЕЛЬНОЙ ОРГАНИЗАЦИИ. </a:t>
            </a:r>
            <a:br>
              <a:rPr lang="ru-RU" sz="2400" b="1" dirty="0" smtClean="0"/>
            </a:br>
            <a:r>
              <a:rPr lang="ru-RU" sz="2400" b="1" dirty="0" smtClean="0"/>
              <a:t>МЕТОДИЧЕСКОЕ ОБЪЕДИНЕНИЕ (МО) /СОВЕТ НАСТАВНИКОВ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431846"/>
            <a:ext cx="10972800" cy="517064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Принимать </a:t>
            </a:r>
            <a:r>
              <a:rPr lang="ru-RU" sz="1600" dirty="0"/>
              <a:t>участие в </a:t>
            </a:r>
            <a:r>
              <a:rPr lang="ru-RU" sz="1600" dirty="0">
                <a:solidFill>
                  <a:srgbClr val="0070C0"/>
                </a:solidFill>
              </a:rPr>
              <a:t>разработке локальных актов и иных документов </a:t>
            </a:r>
            <a:r>
              <a:rPr lang="ru-RU" sz="1600" dirty="0"/>
              <a:t>образовательной организации в сфере наставничества педагогических работников (совместно с первичной или территориальной профсоюзной организацией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Принимать </a:t>
            </a:r>
            <a:r>
              <a:rPr lang="ru-RU" sz="1600" dirty="0"/>
              <a:t>участие в </a:t>
            </a:r>
            <a:r>
              <a:rPr lang="ru-RU" sz="1600" dirty="0">
                <a:solidFill>
                  <a:srgbClr val="0070C0"/>
                </a:solidFill>
              </a:rPr>
              <a:t>разработке и апробации персонализированных программ </a:t>
            </a:r>
            <a:r>
              <a:rPr lang="ru-RU" sz="1600" dirty="0"/>
              <a:t>наставничества педагогических </a:t>
            </a:r>
            <a:r>
              <a:rPr lang="ru-RU" sz="1600" dirty="0" smtClean="0"/>
              <a:t>работников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Помогать </a:t>
            </a:r>
            <a:r>
              <a:rPr lang="ru-RU" sz="1600" dirty="0">
                <a:solidFill>
                  <a:srgbClr val="0070C0"/>
                </a:solidFill>
              </a:rPr>
              <a:t>подбирать и закреплять пары (группы) наставников и наставляемых </a:t>
            </a:r>
            <a:r>
              <a:rPr lang="ru-RU" sz="1600" dirty="0"/>
              <a:t>по определенным вопросам (предметное содержание, методика обучения и преподавания, воспитательная деятельность, организация урочной и внеурочной деятельности, психолого-педагогическое сопровождение наставляемых и наставников, работа с родителями, связь с системой дополнительного образования и т.п</a:t>
            </a:r>
            <a:r>
              <a:rPr lang="ru-RU" sz="1600" dirty="0" smtClean="0"/>
              <a:t>.)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70C0"/>
                </a:solidFill>
              </a:rPr>
              <a:t>Анализировать </a:t>
            </a:r>
            <a:r>
              <a:rPr lang="ru-RU" sz="1600" dirty="0">
                <a:solidFill>
                  <a:srgbClr val="0070C0"/>
                </a:solidFill>
              </a:rPr>
              <a:t>результаты диагностики </a:t>
            </a:r>
            <a:r>
              <a:rPr lang="ru-RU" sz="1600" dirty="0"/>
              <a:t>профессиональных затруднений и вносить соответствующие </a:t>
            </a:r>
            <a:r>
              <a:rPr lang="ru-RU" sz="1600" dirty="0">
                <a:solidFill>
                  <a:srgbClr val="0070C0"/>
                </a:solidFill>
              </a:rPr>
              <a:t>корректировки в </a:t>
            </a:r>
            <a:r>
              <a:rPr lang="ru-RU" sz="1600" dirty="0"/>
              <a:t>персонализированные </a:t>
            </a:r>
            <a:r>
              <a:rPr lang="ru-RU" sz="1600" dirty="0">
                <a:solidFill>
                  <a:srgbClr val="0070C0"/>
                </a:solidFill>
              </a:rPr>
              <a:t>программы</a:t>
            </a:r>
            <a:r>
              <a:rPr lang="ru-RU" sz="1600" dirty="0"/>
              <a:t> </a:t>
            </a:r>
            <a:r>
              <a:rPr lang="ru-RU" sz="1600" dirty="0" smtClean="0"/>
              <a:t>наставничества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Осуществлять </a:t>
            </a:r>
            <a:r>
              <a:rPr lang="ru-RU" sz="1600" dirty="0">
                <a:solidFill>
                  <a:srgbClr val="0070C0"/>
                </a:solidFill>
              </a:rPr>
              <a:t>подготовку</a:t>
            </a:r>
            <a:r>
              <a:rPr lang="ru-RU" sz="1600" dirty="0"/>
              <a:t> участников персонализированных программ наставничества </a:t>
            </a:r>
            <a:r>
              <a:rPr lang="ru-RU" sz="1600" dirty="0">
                <a:solidFill>
                  <a:srgbClr val="0070C0"/>
                </a:solidFill>
              </a:rPr>
              <a:t>к конкурсам </a:t>
            </a:r>
            <a:r>
              <a:rPr lang="ru-RU" sz="1600" dirty="0"/>
              <a:t>профессионального мастерства, форумам, научно-практическим конференциям, фестивалям и т.д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Осуществлять </a:t>
            </a:r>
            <a:r>
              <a:rPr lang="ru-RU" sz="1600" dirty="0"/>
              <a:t>организационно-педагогическое, учебно-методическое, материально-техническое, инфраструктурное/логистическое </a:t>
            </a:r>
            <a:r>
              <a:rPr lang="ru-RU" sz="1600" dirty="0">
                <a:solidFill>
                  <a:srgbClr val="0070C0"/>
                </a:solidFill>
              </a:rPr>
              <a:t>обеспечение реализации </a:t>
            </a:r>
            <a:r>
              <a:rPr lang="ru-RU" sz="1600" dirty="0"/>
              <a:t>персонализированных программ наставничества педагогических работников в образовательной </a:t>
            </a:r>
            <a:r>
              <a:rPr lang="ru-RU" sz="1600" dirty="0" smtClean="0"/>
              <a:t>организации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Участвовать </a:t>
            </a:r>
            <a:r>
              <a:rPr lang="ru-RU" sz="1600" dirty="0"/>
              <a:t>в </a:t>
            </a:r>
            <a:r>
              <a:rPr lang="ru-RU" sz="1600" dirty="0">
                <a:solidFill>
                  <a:srgbClr val="0070C0"/>
                </a:solidFill>
              </a:rPr>
              <a:t>мониторинговых и оценочных процедурах хода реализации </a:t>
            </a:r>
            <a:r>
              <a:rPr lang="ru-RU" sz="1600" dirty="0"/>
              <a:t>персонализированных программ </a:t>
            </a:r>
            <a:r>
              <a:rPr lang="ru-RU" sz="1600" dirty="0" smtClean="0"/>
              <a:t>наставничества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Являться </a:t>
            </a:r>
            <a:r>
              <a:rPr lang="ru-RU" sz="1600" dirty="0">
                <a:solidFill>
                  <a:srgbClr val="C00000"/>
                </a:solidFill>
              </a:rPr>
              <a:t>переговорной площадкой</a:t>
            </a:r>
            <a:r>
              <a:rPr lang="ru-RU" sz="1600" dirty="0"/>
              <a:t>, осуществлять консультационные, согласовательные и арбитражные </a:t>
            </a:r>
            <a:r>
              <a:rPr lang="ru-RU" sz="1600" dirty="0" smtClean="0"/>
              <a:t>функции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участвовать </a:t>
            </a:r>
            <a:r>
              <a:rPr lang="ru-RU" sz="1600" dirty="0"/>
              <a:t>в </a:t>
            </a:r>
            <a:r>
              <a:rPr lang="ru-RU" sz="1600" dirty="0">
                <a:solidFill>
                  <a:srgbClr val="0070C0"/>
                </a:solidFill>
              </a:rPr>
              <a:t>разработке системы поощрения </a:t>
            </a:r>
            <a:r>
              <a:rPr lang="ru-RU" sz="1600" dirty="0"/>
              <a:t>(материального и нематериального стимулирования) наставников и </a:t>
            </a:r>
            <a:r>
              <a:rPr lang="ru-RU" sz="1600" dirty="0" smtClean="0"/>
              <a:t>наставляемых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Участвовать </a:t>
            </a:r>
            <a:r>
              <a:rPr lang="ru-RU" sz="1600" dirty="0"/>
              <a:t>в </a:t>
            </a:r>
            <a:r>
              <a:rPr lang="ru-RU" sz="1600" dirty="0">
                <a:solidFill>
                  <a:srgbClr val="0070C0"/>
                </a:solidFill>
              </a:rPr>
              <a:t>формировании банка лучших практик </a:t>
            </a:r>
            <a:r>
              <a:rPr lang="ru-RU" sz="1600" dirty="0"/>
              <a:t>наставничества педагогических </a:t>
            </a:r>
            <a:r>
              <a:rPr lang="ru-RU" sz="1600" dirty="0" smtClean="0"/>
              <a:t>работников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6292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10953750" cy="1846659"/>
          </a:xfrm>
        </p:spPr>
        <p:txBody>
          <a:bodyPr/>
          <a:lstStyle/>
          <a:p>
            <a:r>
              <a:rPr lang="ru-RU" sz="2400" b="1" dirty="0" smtClean="0"/>
              <a:t>СТРУКТУРНЫЕ КОМПОНЕНТЫ СИСТЕМЫ (ЦЕЛЕВОЙ МОДЕЛИ) НАСТАВНИЧЕСТВА ПЕДАГОГИЧЕСКИХ РАБОТНИКОВ В ОБРАЗОВАТЕЛЬНОЙ ОРГАНИЗАЦИИ. </a:t>
            </a:r>
            <a:br>
              <a:rPr lang="ru-RU" sz="2400" b="1" dirty="0" smtClean="0"/>
            </a:br>
            <a:r>
              <a:rPr lang="ru-RU" sz="2400" b="1" dirty="0" smtClean="0"/>
              <a:t>РЕГИОНАЛЬНЫЙ ИНСТИТУТ РАЗВИТИЯ ОБРАЗОВАНИЯ/ИНСТИТУТ ПОВЫШЕНИЯ КВАЛИФИКАЦИИ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981200"/>
            <a:ext cx="10972800" cy="3323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Информационно-аналитическое, научно-методическое, учебно-методическое сопровождение </a:t>
            </a:r>
            <a:r>
              <a:rPr lang="ru-RU" sz="2400" dirty="0"/>
              <a:t>реализации </a:t>
            </a:r>
            <a:r>
              <a:rPr lang="ru-RU" sz="2400" dirty="0">
                <a:solidFill>
                  <a:srgbClr val="0070C0"/>
                </a:solidFill>
              </a:rPr>
              <a:t>дополнительных профессиональных программ </a:t>
            </a:r>
            <a:r>
              <a:rPr lang="ru-RU" sz="2400" dirty="0"/>
              <a:t>(повышения квалификации) по направлению «Наставничество педагогических работников в образовательных организациях» и др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Проведение </a:t>
            </a:r>
            <a:r>
              <a:rPr lang="ru-RU" sz="2400" dirty="0">
                <a:solidFill>
                  <a:srgbClr val="0070C0"/>
                </a:solidFill>
              </a:rPr>
              <a:t>курсов повышения квалификации </a:t>
            </a:r>
            <a:r>
              <a:rPr lang="ru-RU" sz="2400" dirty="0"/>
              <a:t>для специалистов </a:t>
            </a:r>
            <a:r>
              <a:rPr lang="ru-RU" sz="2400" dirty="0" err="1"/>
              <a:t>стажировочных</a:t>
            </a:r>
            <a:r>
              <a:rPr lang="ru-RU" sz="2400" dirty="0"/>
              <a:t> площадок по вопросам внедрения системы </a:t>
            </a:r>
            <a:r>
              <a:rPr lang="ru-RU" sz="2400" dirty="0" smtClean="0"/>
              <a:t>наставничества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Организация </a:t>
            </a:r>
            <a:r>
              <a:rPr lang="ru-RU" sz="2400" dirty="0">
                <a:solidFill>
                  <a:srgbClr val="0070C0"/>
                </a:solidFill>
              </a:rPr>
              <a:t>деятельности профессиональных сообществ </a:t>
            </a:r>
            <a:r>
              <a:rPr lang="ru-RU" sz="2400" dirty="0"/>
              <a:t>педагогических работников (ассоциаций) на региональном и/или федеральном уровне на основе информационно-коммуникационных </a:t>
            </a:r>
            <a:r>
              <a:rPr lang="ru-RU" sz="2400" dirty="0" smtClean="0"/>
              <a:t>технологий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458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10953750" cy="1846659"/>
          </a:xfrm>
        </p:spPr>
        <p:txBody>
          <a:bodyPr/>
          <a:lstStyle/>
          <a:p>
            <a:r>
              <a:rPr lang="ru-RU" sz="2400" b="1" dirty="0" smtClean="0"/>
              <a:t>СТРУКТУРНЫЕ КОМПОНЕНТЫ СИСТЕМЫ (ЦЕЛЕВОЙ МОДЕЛИ) НАСТАВНИЧЕСТВА ПЕДАГОГИЧЕСКИХ РАБОТНИКОВ В ОБРАЗОВАТЕЛЬНОЙ ОРГАНИЗАЦИИ. </a:t>
            </a:r>
            <a:br>
              <a:rPr lang="ru-RU" sz="2400" b="1" dirty="0" smtClean="0"/>
            </a:br>
            <a:r>
              <a:rPr lang="ru-RU" sz="2400" b="1" dirty="0" smtClean="0"/>
              <a:t>ЦЕНТРЫ НЕПРЕРЫВНОГО ПОВЫШЕНИЯ ПРОФЕССИОНАЛЬНОГО МАСТЕРСТВА ПЕДАГОГИЧЕСКИХ РАБОТНИКОВ (ЦНППМ ПР)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2151459"/>
            <a:ext cx="10972800" cy="332398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Формирование системы </a:t>
            </a:r>
            <a:r>
              <a:rPr lang="ru-RU" sz="2400" dirty="0">
                <a:solidFill>
                  <a:srgbClr val="0070C0"/>
                </a:solidFill>
              </a:rPr>
              <a:t>методического сопровождения освоения программ </a:t>
            </a:r>
            <a:r>
              <a:rPr lang="ru-RU" sz="2400" dirty="0"/>
              <a:t>дополнительного профессионального педагогического образования с использованием индивидуальных образовательных маршрутов на основе выявленных дефицитов профессиональных компетенций, в том числе с применением сетевых форм реализации </a:t>
            </a:r>
            <a:r>
              <a:rPr lang="ru-RU" sz="2400" dirty="0" smtClean="0"/>
              <a:t>программ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Облегчение переноса </a:t>
            </a:r>
            <a:r>
              <a:rPr lang="ru-RU" sz="2400" dirty="0"/>
              <a:t>приобретенных (усовершенствованных) профессиональных </a:t>
            </a:r>
            <a:r>
              <a:rPr lang="ru-RU" sz="2400" dirty="0" smtClean="0"/>
              <a:t>компетенций в </a:t>
            </a:r>
            <a:r>
              <a:rPr lang="ru-RU" sz="2400" dirty="0"/>
              <a:t>ежедневную педагогическую </a:t>
            </a:r>
            <a:r>
              <a:rPr lang="ru-RU" sz="2400" dirty="0" smtClean="0"/>
              <a:t>практику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</a:rPr>
              <a:t>Выявление, систематизация, отбор </a:t>
            </a:r>
            <a:r>
              <a:rPr lang="ru-RU" sz="2400" dirty="0">
                <a:solidFill>
                  <a:srgbClr val="0070C0"/>
                </a:solidFill>
              </a:rPr>
              <a:t>и </a:t>
            </a:r>
            <a:r>
              <a:rPr lang="ru-RU" sz="2400" dirty="0" smtClean="0">
                <a:solidFill>
                  <a:srgbClr val="0070C0"/>
                </a:solidFill>
              </a:rPr>
              <a:t>диссеминация </a:t>
            </a:r>
            <a:r>
              <a:rPr lang="ru-RU" sz="2400" dirty="0" smtClean="0"/>
              <a:t>новых рациональных </a:t>
            </a:r>
            <a:r>
              <a:rPr lang="ru-RU" sz="2400" dirty="0"/>
              <a:t>и </a:t>
            </a:r>
            <a:r>
              <a:rPr lang="ru-RU" sz="2400" dirty="0" smtClean="0"/>
              <a:t>эффективных практик наставничества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929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2847</Words>
  <Application>Microsoft Office PowerPoint</Application>
  <PresentationFormat>Произвольный</PresentationFormat>
  <Paragraphs>253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РАЗРАБОТКА И ВНЕДРЕНИЕ СИСТЕМЫ (ЦЕЛЕВОЙ МОДЕЛИ) НАСТАВНИЧЕСТВА ПЕДАГОГИЧЕСКИХ РАБОТНИКОВ В ОБРАЗОВАТЕЛЬНЫХ ОРГАНИЗАЦИЯХ: МОНИТОРИНГ ДЕЯТЕЛЬНОСТИ</vt:lpstr>
      <vt:lpstr>Слайд 2</vt:lpstr>
      <vt:lpstr>НАПРАВЛЕНИЯ ОРГАНИЗАЦИИ ДЕЯТЕЛЬНОСТИ</vt:lpstr>
      <vt:lpstr>ОРГАНИЗАЦИОННО-МЕТОДИЧЕСКИЕ  И ОРГАНИЗАЦИОННО-ПЕДАГОГИЧЕСКИЕ УСЛОВИЯ И РЕСУРСЫ</vt:lpstr>
      <vt:lpstr>СТРУКТУРНЫЕ КОМПОНЕНТЫ СИСТЕМЫ (ЦЕЛЕВОЙ МОДЕЛИ) НАСТАВНИЧЕСТВА ПЕДАГОГИЧЕСКИХ РАБОТНИКОВ В ОБРАЗОВАТЕЛЬНОЙ ОРГАНИЗАЦИИ.  ВНУТРЕННИЙ КОНТУР: ОБРАЗОВАТЕЛЬНАЯ ОРГАНИЗАЦИЯ</vt:lpstr>
      <vt:lpstr>СТРУКТУРНЫЕ КОМПОНЕНТЫ СИСТЕМЫ (ЦЕЛЕВОЙ МОДЕЛИ) НАСТАВНИЧЕСТВА ПЕДАГОГИЧЕСКИХ РАБОТНИКОВ В ОБРАЗОВАТЕЛЬНОЙ ОРГАНИЗАЦИИ.  КУРАТОР РЕАЛИЗАЦИИ ПРОГРАММ НАСТАВНИЧЕСТВА</vt:lpstr>
      <vt:lpstr>СТРУКТУРНЫЕ КОМПОНЕНТЫ СИСТЕМЫ (ЦЕЛЕВОЙ МОДЕЛИ) НАСТАВНИЧЕСТВА ПЕДАГОГИЧЕСКИХ РАБОТНИКОВ В ОБРАЗОВАТЕЛЬНОЙ ОРГАНИЗАЦИИ.  МЕТОДИЧЕСКОЕ ОБЪЕДИНЕНИЕ (МО) /СОВЕТ НАСТАВНИКОВ</vt:lpstr>
      <vt:lpstr>СТРУКТУРНЫЕ КОМПОНЕНТЫ СИСТЕМЫ (ЦЕЛЕВОЙ МОДЕЛИ) НАСТАВНИЧЕСТВА ПЕДАГОГИЧЕСКИХ РАБОТНИКОВ В ОБРАЗОВАТЕЛЬНОЙ ОРГАНИЗАЦИИ.  РЕГИОНАЛЬНЫЙ ИНСТИТУТ РАЗВИТИЯ ОБРАЗОВАНИЯ/ИНСТИТУТ ПОВЫШЕНИЯ КВАЛИФИКАЦИИ</vt:lpstr>
      <vt:lpstr>СТРУКТУРНЫЕ КОМПОНЕНТЫ СИСТЕМЫ (ЦЕЛЕВОЙ МОДЕЛИ) НАСТАВНИЧЕСТВА ПЕДАГОГИЧЕСКИХ РАБОТНИКОВ В ОБРАЗОВАТЕЛЬНОЙ ОРГАНИЗАЦИИ.  ЦЕНТРЫ НЕПРЕРЫВНОГО ПОВЫШЕНИЯ ПРОФЕССИОНАЛЬНОГО МАСТЕРСТВА ПЕДАГОГИЧЕСКИХ РАБОТНИКОВ (ЦНППМ ПР)</vt:lpstr>
      <vt:lpstr>АЛГОРИТМ РАЗРАБОТКИ  ИНДИВИДУАЛЬНОГО ОБРАЗОВАТЕЛЬНОГО МАРШРУТА</vt:lpstr>
      <vt:lpstr>ОЦЕНКА ЭФФЕКТИВНОСТИ НАСТАВНИЧЕСКОЙ ДЕЯТЕЛЬНОСТИ –  ДВА ЭТАПА МОНИТОРИНГА</vt:lpstr>
      <vt:lpstr>ОРГАНИЗАЦИОННО-МЕТОДИЧЕСКОЕ ОБЕСПЕЧЕНИЕ РЕАЛИЗАЦИИ СИСТЕМЫ (ЦЕЛЕВОЙ МОДЕЛИ) НАСТАВНИЧЕСТВА В ОБРАЗОВАТЕЛЬНОЙ ОРГАНИЗАЦИИ</vt:lpstr>
      <vt:lpstr>ИНФОРМАЦИОННО-МЕТОДИЧЕСКОЕ ОБЕСПЕЧЕНИЕ РЕАЛИЗАЦИИ СИСТЕМЫ (ЦЕЛЕВОЙ МОДЕЛИ) НАСТАВНИЧЕСТВА В ОБРАЗОВАТЕЛЬНОЙ ОРГАНИЗАЦИИ</vt:lpstr>
      <vt:lpstr>ВЫБОР НАСТАВНИКА</vt:lpstr>
      <vt:lpstr>ТРЕБОВАНИЯ К КОМПЕТЕНЦИЯМ НАСТАВНИКА</vt:lpstr>
      <vt:lpstr>ИННОВАЦИОННЫЕ СТРАТЕГИИ РЕАЛИЗАЦИИ НАСТАВНИЧЕСТВА</vt:lpstr>
      <vt:lpstr>ПРАВИЛА-ДОГОВОРЕННОСТИ</vt:lpstr>
      <vt:lpstr>ОЦЕНКА РЕЗУЛЬТАТИВНОСТИ ВНЕДРЕНИЯ (ПРИМЕНЕНИЯ)  СИСТЕМЫ (ЦЕЛЕВОЙ МОДЕЛИ) НАСТАВНИЧЕСТВА</vt:lpstr>
      <vt:lpstr>ОЖИДАЕМЫЕ РЕЗУЛЬТАТЫ ВНЕДРЕНИЯ (ПРИМЕНЕНИЯ)  СИСТЕМЫ (ЦЕЛЕВОЙ МОДЕЛИ) НАСТАВНИЧЕСТВА</vt:lpstr>
      <vt:lpstr>ОЖИДАЕМЫЕ ЭФФЕКТЫ ОТ ВНЕДРЕНИЯ (ПРИМЕНЕНИЯ) СИСТЕМЫ (ЦЕЛЕВОЙ МОДЕЛИ) НАСТАВНИЧЕСТВА</vt:lpstr>
      <vt:lpstr>ЛОКАЛЬНЫЕ НОРМАТИВНЫЕ ПРАВОВЫЕ АКТЫ, ОБЕСПЕЧИВАЮЩИЕ РЕАЛИЗАЦИЮ СИСТЕМЫ (ЦЕЛЕВОЙ МОДЕЛИ) НАСТАВНИЧЕСТВА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ДОРОЖНАЯ КАРТА ВНЕДРЕНИЯ СИСТЕМЫ (ЦЕЛЕВОЙ МОДЕЛИ) НАСТАВНИЧЕСТВА В ЛИПЕЦКОЙ ОБЛАСТИ (ПРИКАЗ УПРАВЛЕНИЯ ОБРАЗОВАНИЯ И НАУКИ ЛИПЕЦКОЙ ОБЛАСТИ ОТ 27.06.2022 Г. № 935)</vt:lpstr>
      <vt:lpstr>ОРГАНИЗАЦИОННО-КООРДИНАЦИОННЫЕ МЕРОПРИЯТИЯ.  СИСТЕМАТИЗАЦИЯ ИНФОРМАЦИИ</vt:lpstr>
      <vt:lpstr>ОРГАНИЗАЦИОННО-КООРДИНАЦИОННЫЕ МЕРОПРИЯТИЯ.  СИСТЕМАТИЗАЦИЯ ИНФОРМАЦИИ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В. Двуреченская</dc:creator>
  <cp:lastModifiedBy>Ирина</cp:lastModifiedBy>
  <cp:revision>129</cp:revision>
  <dcterms:created xsi:type="dcterms:W3CDTF">2022-02-21T07:41:41Z</dcterms:created>
  <dcterms:modified xsi:type="dcterms:W3CDTF">2022-11-14T14:11:00Z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2022-02-21T00:00:00Z</vt:filetime>
  </property>
</Properties>
</file>